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1" r:id="rId4"/>
    <p:sldId id="260" r:id="rId5"/>
    <p:sldId id="258" r:id="rId6"/>
    <p:sldId id="259"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0272A4E-2E26-4F7E-AE75-5FB7F97DC8B5}" type="datetimeFigureOut">
              <a:rPr lang="de-DE" smtClean="0"/>
              <a:t>08.05.2019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75975B0-BBBE-448D-B7B5-0249ED9C27E6}" type="slidenum">
              <a:rPr lang="de-DE" smtClean="0"/>
              <a:t>‹Nr.›</a:t>
            </a:fld>
            <a:endParaRPr lang="de-DE"/>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2460951"/>
      </p:ext>
    </p:extLst>
  </p:cSld>
  <p:clrMapOvr>
    <a:masterClrMapping/>
  </p:clrMapOvr>
  <p:transition spd="slow" advClick="0" advTm="50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Date Placeholder 2"/>
          <p:cNvSpPr>
            <a:spLocks noGrp="1"/>
          </p:cNvSpPr>
          <p:nvPr>
            <p:ph type="dt" sz="half" idx="10"/>
          </p:nvPr>
        </p:nvSpPr>
        <p:spPr/>
        <p:txBody>
          <a:bodyPr/>
          <a:lstStyle/>
          <a:p>
            <a:fld id="{90272A4E-2E26-4F7E-AE75-5FB7F97DC8B5}" type="datetimeFigureOut">
              <a:rPr lang="de-DE" smtClean="0"/>
              <a:t>08.05.2019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90049198"/>
      </p:ext>
    </p:extLst>
  </p:cSld>
  <p:clrMapOvr>
    <a:masterClrMapping/>
  </p:clrMapOvr>
  <p:transition spd="slow" advClick="0" advTm="50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0272A4E-2E26-4F7E-AE75-5FB7F97DC8B5}" type="datetimeFigureOut">
              <a:rPr lang="de-DE" smtClean="0"/>
              <a:t>08.05.2019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2932440437"/>
      </p:ext>
    </p:extLst>
  </p:cSld>
  <p:clrMapOvr>
    <a:masterClrMapping/>
  </p:clrMapOvr>
  <p:transition spd="slow" advClick="0" advTm="50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0272A4E-2E26-4F7E-AE75-5FB7F97DC8B5}" type="datetimeFigureOut">
              <a:rPr lang="de-DE" smtClean="0"/>
              <a:t>08.05.2019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75975B0-BBBE-448D-B7B5-0249ED9C27E6}" type="slidenum">
              <a:rPr lang="de-DE" smtClean="0"/>
              <a:t>‹Nr.›</a:t>
            </a:fld>
            <a:endParaRPr lang="de-DE"/>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43391088"/>
      </p:ext>
    </p:extLst>
  </p:cSld>
  <p:clrMapOvr>
    <a:masterClrMapping/>
  </p:clrMapOvr>
  <p:transition spd="slow" advClick="0" advTm="50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0272A4E-2E26-4F7E-AE75-5FB7F97DC8B5}" type="datetimeFigureOut">
              <a:rPr lang="de-DE" smtClean="0"/>
              <a:t>08.05.2019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1546988230"/>
      </p:ext>
    </p:extLst>
  </p:cSld>
  <p:clrMapOvr>
    <a:masterClrMapping/>
  </p:clrMapOvr>
  <p:transition spd="slow" advClick="0" advTm="50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0272A4E-2E26-4F7E-AE75-5FB7F97DC8B5}" type="datetimeFigureOut">
              <a:rPr lang="de-DE" smtClean="0"/>
              <a:t>08.05.2019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75975B0-BBBE-448D-B7B5-0249ED9C27E6}" type="slidenum">
              <a:rPr lang="de-DE" smtClean="0"/>
              <a:t>‹Nr.›</a:t>
            </a:fld>
            <a:endParaRPr lang="de-DE"/>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89522395"/>
      </p:ext>
    </p:extLst>
  </p:cSld>
  <p:clrMapOvr>
    <a:masterClrMapping/>
  </p:clrMapOvr>
  <p:transition spd="slow" advClick="0" advTm="50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0272A4E-2E26-4F7E-AE75-5FB7F97DC8B5}" type="datetimeFigureOut">
              <a:rPr lang="de-DE" smtClean="0"/>
              <a:t>08.05.2019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2453571193"/>
      </p:ext>
    </p:extLst>
  </p:cSld>
  <p:clrMapOvr>
    <a:masterClrMapping/>
  </p:clrMapOvr>
  <p:transition spd="slow" advClick="0" advTm="50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0272A4E-2E26-4F7E-AE75-5FB7F97DC8B5}" type="datetimeFigureOut">
              <a:rPr lang="de-DE" smtClean="0"/>
              <a:t>08.05.2019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325554281"/>
      </p:ext>
    </p:extLst>
  </p:cSld>
  <p:clrMapOvr>
    <a:masterClrMapping/>
  </p:clrMapOvr>
  <p:transition spd="slow" advClick="0" advTm="50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0272A4E-2E26-4F7E-AE75-5FB7F97DC8B5}" type="datetimeFigureOut">
              <a:rPr lang="de-DE" smtClean="0"/>
              <a:t>08.05.2019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1789406771"/>
      </p:ext>
    </p:extLst>
  </p:cSld>
  <p:clrMapOvr>
    <a:masterClrMapping/>
  </p:clrMapOvr>
  <p:transition spd="slow" advClick="0" advTm="50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0272A4E-2E26-4F7E-AE75-5FB7F97DC8B5}" type="datetimeFigureOut">
              <a:rPr lang="de-DE" smtClean="0"/>
              <a:t>08.05.2019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2866060680"/>
      </p:ext>
    </p:extLst>
  </p:cSld>
  <p:clrMapOvr>
    <a:masterClrMapping/>
  </p:clrMapOvr>
  <p:transition spd="slow" advClick="0" advTm="50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de-DE"/>
              <a:t>Mastertitelformat bearbeiten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0272A4E-2E26-4F7E-AE75-5FB7F97DC8B5}" type="datetimeFigureOut">
              <a:rPr lang="de-DE" smtClean="0"/>
              <a:t>08.05.2019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3727837040"/>
      </p:ext>
    </p:extLst>
  </p:cSld>
  <p:clrMapOvr>
    <a:masterClrMapping/>
  </p:clrMapOvr>
  <p:transition spd="slow" advClick="0" advTm="50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0272A4E-2E26-4F7E-AE75-5FB7F97DC8B5}" type="datetimeFigureOut">
              <a:rPr lang="de-DE" smtClean="0"/>
              <a:t>08.05.2019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824748172"/>
      </p:ext>
    </p:extLst>
  </p:cSld>
  <p:clrMapOvr>
    <a:masterClrMapping/>
  </p:clrMapOvr>
  <p:transition spd="slow" advClick="0" advTm="50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0272A4E-2E26-4F7E-AE75-5FB7F97DC8B5}" type="datetimeFigureOut">
              <a:rPr lang="de-DE" smtClean="0"/>
              <a:t>08.05.2019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2199435939"/>
      </p:ext>
    </p:extLst>
  </p:cSld>
  <p:clrMapOvr>
    <a:masterClrMapping/>
  </p:clrMapOvr>
  <p:transition spd="slow" advClick="0" advTm="50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0272A4E-2E26-4F7E-AE75-5FB7F97DC8B5}" type="datetimeFigureOut">
              <a:rPr lang="de-DE" smtClean="0"/>
              <a:t>08.05.2019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2092830181"/>
      </p:ext>
    </p:extLst>
  </p:cSld>
  <p:clrMapOvr>
    <a:masterClrMapping/>
  </p:clrMapOvr>
  <p:transition spd="slow" advClick="0" advTm="50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72A4E-2E26-4F7E-AE75-5FB7F97DC8B5}" type="datetimeFigureOut">
              <a:rPr lang="de-DE" smtClean="0"/>
              <a:t>08.05.2019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2619387505"/>
      </p:ext>
    </p:extLst>
  </p:cSld>
  <p:clrMapOvr>
    <a:masterClrMapping/>
  </p:clrMapOvr>
  <p:transition spd="slow" advClick="0" advTm="50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0272A4E-2E26-4F7E-AE75-5FB7F97DC8B5}" type="datetimeFigureOut">
              <a:rPr lang="de-DE" smtClean="0"/>
              <a:t>08.05.2019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3161400466"/>
      </p:ext>
    </p:extLst>
  </p:cSld>
  <p:clrMapOvr>
    <a:masterClrMapping/>
  </p:clrMapOvr>
  <p:transition spd="slow" advClick="0" advTm="50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0272A4E-2E26-4F7E-AE75-5FB7F97DC8B5}" type="datetimeFigureOut">
              <a:rPr lang="de-DE" smtClean="0"/>
              <a:t>08.05.2019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75975B0-BBBE-448D-B7B5-0249ED9C27E6}" type="slidenum">
              <a:rPr lang="de-DE" smtClean="0"/>
              <a:t>‹Nr.›</a:t>
            </a:fld>
            <a:endParaRPr lang="de-DE"/>
          </a:p>
        </p:txBody>
      </p:sp>
    </p:spTree>
    <p:extLst>
      <p:ext uri="{BB962C8B-B14F-4D97-AF65-F5344CB8AC3E}">
        <p14:creationId xmlns:p14="http://schemas.microsoft.com/office/powerpoint/2010/main" val="2959953979"/>
      </p:ext>
    </p:extLst>
  </p:cSld>
  <p:clrMapOvr>
    <a:masterClrMapping/>
  </p:clrMapOvr>
  <p:transition spd="slow" advClick="0" advTm="50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0272A4E-2E26-4F7E-AE75-5FB7F97DC8B5}" type="datetimeFigureOut">
              <a:rPr lang="de-DE" smtClean="0"/>
              <a:t>08.05.2019</a:t>
            </a:fld>
            <a:endParaRPr lang="de-DE"/>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de-DE"/>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75975B0-BBBE-448D-B7B5-0249ED9C27E6}" type="slidenum">
              <a:rPr lang="de-DE" smtClean="0"/>
              <a:t>‹Nr.›</a:t>
            </a:fld>
            <a:endParaRPr lang="de-DE"/>
          </a:p>
        </p:txBody>
      </p:sp>
    </p:spTree>
    <p:extLst>
      <p:ext uri="{BB962C8B-B14F-4D97-AF65-F5344CB8AC3E}">
        <p14:creationId xmlns:p14="http://schemas.microsoft.com/office/powerpoint/2010/main" val="1339993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advClick="0" advTm="50000">
    <p:randomBar dir="vert"/>
  </p:transition>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hyperlink" Target="http://www.bildungslotse.info/"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1951B0-BCB1-48BB-A395-2C34A73D987A}"/>
              </a:ext>
            </a:extLst>
          </p:cNvPr>
          <p:cNvSpPr>
            <a:spLocks noGrp="1"/>
          </p:cNvSpPr>
          <p:nvPr>
            <p:ph type="ctrTitle"/>
          </p:nvPr>
        </p:nvSpPr>
        <p:spPr/>
        <p:txBody>
          <a:bodyPr/>
          <a:lstStyle/>
          <a:p>
            <a:r>
              <a:rPr lang="de-DE" dirty="0"/>
              <a:t>Fachschaft </a:t>
            </a:r>
            <a:br>
              <a:rPr lang="de-DE" dirty="0"/>
            </a:br>
            <a:r>
              <a:rPr lang="de-DE" dirty="0"/>
              <a:t>Mathematik</a:t>
            </a:r>
          </a:p>
        </p:txBody>
      </p:sp>
      <p:sp>
        <p:nvSpPr>
          <p:cNvPr id="3" name="Untertitel 2">
            <a:extLst>
              <a:ext uri="{FF2B5EF4-FFF2-40B4-BE49-F238E27FC236}">
                <a16:creationId xmlns:a16="http://schemas.microsoft.com/office/drawing/2014/main" id="{0411BE2D-8018-428B-A298-B6D36AFB0F50}"/>
              </a:ext>
            </a:extLst>
          </p:cNvPr>
          <p:cNvSpPr>
            <a:spLocks noGrp="1"/>
          </p:cNvSpPr>
          <p:nvPr>
            <p:ph type="subTitle" idx="1"/>
          </p:nvPr>
        </p:nvSpPr>
        <p:spPr/>
        <p:txBody>
          <a:bodyPr/>
          <a:lstStyle/>
          <a:p>
            <a:r>
              <a:rPr lang="de-DE" dirty="0"/>
              <a:t>Interessantes und Unterhaltendes</a:t>
            </a:r>
          </a:p>
        </p:txBody>
      </p:sp>
    </p:spTree>
    <p:extLst>
      <p:ext uri="{BB962C8B-B14F-4D97-AF65-F5344CB8AC3E}">
        <p14:creationId xmlns:p14="http://schemas.microsoft.com/office/powerpoint/2010/main" val="324756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advClick="0" advTm="10000">
        <p15:prstTrans prst="peelOff"/>
      </p:transition>
    </mc:Choice>
    <mc:Fallback>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ppt_w</p:attrName>
                                        </p:attrNameLst>
                                      </p:cBhvr>
                                      <p:tavLst>
                                        <p:tav tm="0" fmla="#ppt_w*sin(2.5*pi*$)">
                                          <p:val>
                                            <p:fltVal val="0"/>
                                          </p:val>
                                        </p:tav>
                                        <p:tav tm="100000">
                                          <p:val>
                                            <p:fltVal val="1"/>
                                          </p:val>
                                        </p:tav>
                                      </p:tavLst>
                                    </p:anim>
                                    <p:anim calcmode="lin" valueType="num">
                                      <p:cBhvr>
                                        <p:cTn id="9" dur="12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1EB2227-54C4-4705-9DF0-22DAC678D49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8000"/>
                    </a14:imgEffect>
                  </a14:imgLayer>
                </a14:imgProps>
              </a:ext>
            </a:extLst>
          </a:blip>
          <a:stretch>
            <a:fillRect/>
          </a:stretch>
        </p:blipFill>
        <p:spPr>
          <a:xfrm>
            <a:off x="9912024" y="407146"/>
            <a:ext cx="1751240" cy="1503148"/>
          </a:xfrm>
          <a:prstGeom prst="rect">
            <a:avLst/>
          </a:prstGeom>
        </p:spPr>
      </p:pic>
      <p:sp>
        <p:nvSpPr>
          <p:cNvPr id="3" name="Rechteck 2">
            <a:extLst>
              <a:ext uri="{FF2B5EF4-FFF2-40B4-BE49-F238E27FC236}">
                <a16:creationId xmlns:a16="http://schemas.microsoft.com/office/drawing/2014/main" id="{DFF978DD-7186-4309-B452-3567FF9150B6}"/>
              </a:ext>
            </a:extLst>
          </p:cNvPr>
          <p:cNvSpPr/>
          <p:nvPr/>
        </p:nvSpPr>
        <p:spPr>
          <a:xfrm>
            <a:off x="2314311" y="501134"/>
            <a:ext cx="3881216" cy="369332"/>
          </a:xfrm>
          <a:prstGeom prst="rect">
            <a:avLst/>
          </a:prstGeom>
        </p:spPr>
        <p:txBody>
          <a:bodyPr wrap="square">
            <a:spAutoFit/>
          </a:bodyPr>
          <a:lstStyle/>
          <a:p>
            <a:r>
              <a:rPr lang="de-DE" dirty="0"/>
              <a:t>Das macht nach Adam Riese...</a:t>
            </a:r>
          </a:p>
        </p:txBody>
      </p:sp>
      <p:sp>
        <p:nvSpPr>
          <p:cNvPr id="4" name="Rechteck 3">
            <a:extLst>
              <a:ext uri="{FF2B5EF4-FFF2-40B4-BE49-F238E27FC236}">
                <a16:creationId xmlns:a16="http://schemas.microsoft.com/office/drawing/2014/main" id="{4117099B-8E21-46AF-B450-3D7AF6D5D76A}"/>
              </a:ext>
            </a:extLst>
          </p:cNvPr>
          <p:cNvSpPr/>
          <p:nvPr/>
        </p:nvSpPr>
        <p:spPr>
          <a:xfrm>
            <a:off x="709128" y="1182231"/>
            <a:ext cx="7408506" cy="1384995"/>
          </a:xfrm>
          <a:prstGeom prst="rect">
            <a:avLst/>
          </a:prstGeom>
        </p:spPr>
        <p:txBody>
          <a:bodyPr wrap="square">
            <a:spAutoFit/>
          </a:bodyPr>
          <a:lstStyle/>
          <a:p>
            <a:r>
              <a:rPr lang="de-DE" sz="1400" dirty="0"/>
              <a:t>Den Spruch „Das macht nach Adam Riese...“ hat wohl jeder schon mal gehört. Wer das sagt meint, dass er dann auf jeden Fall richtig gerechnet hat. Dieser Spruch geht zurück auf den Rechenmeister </a:t>
            </a:r>
            <a:r>
              <a:rPr lang="de-DE" sz="1400" b="1" dirty="0">
                <a:solidFill>
                  <a:schemeClr val="bg1"/>
                </a:solidFill>
              </a:rPr>
              <a:t>Adam Ries</a:t>
            </a:r>
            <a:r>
              <a:rPr lang="de-DE" sz="1400" dirty="0"/>
              <a:t>. Er gilt als "Vater des modernen Rechnens". Aber warum?</a:t>
            </a:r>
          </a:p>
          <a:p>
            <a:endParaRPr lang="de-DE" sz="1400" dirty="0"/>
          </a:p>
          <a:p>
            <a:endParaRPr lang="de-DE" sz="1400" dirty="0"/>
          </a:p>
        </p:txBody>
      </p:sp>
      <p:sp>
        <p:nvSpPr>
          <p:cNvPr id="5" name="Rechteck 4">
            <a:extLst>
              <a:ext uri="{FF2B5EF4-FFF2-40B4-BE49-F238E27FC236}">
                <a16:creationId xmlns:a16="http://schemas.microsoft.com/office/drawing/2014/main" id="{13B6E8B9-D82B-438F-BFAA-2B30BB57C2E3}"/>
              </a:ext>
            </a:extLst>
          </p:cNvPr>
          <p:cNvSpPr/>
          <p:nvPr/>
        </p:nvSpPr>
        <p:spPr>
          <a:xfrm>
            <a:off x="709128" y="4307227"/>
            <a:ext cx="6096000" cy="1384995"/>
          </a:xfrm>
          <a:prstGeom prst="rect">
            <a:avLst/>
          </a:prstGeom>
        </p:spPr>
        <p:txBody>
          <a:bodyPr>
            <a:spAutoFit/>
          </a:bodyPr>
          <a:lstStyle/>
          <a:p>
            <a:r>
              <a:rPr lang="de-DE" sz="1400" dirty="0"/>
              <a:t>Ries hat aber noch mehr getan als Rechenbücher zu schreiben. Ungewöhnlich war, dass er diese Bücher nicht auf Latein verfasste, sondern auf Deutsch. So waren sie für viel mehr Menschen verständlich. Außerdem trug er dazu bei, dass die Römischen Zahlen als unpraktisch im Rechnen erkannt wurden und sich das Zahlensystem mit arabischen Ziffern </a:t>
            </a:r>
            <a:r>
              <a:rPr lang="de-DE" sz="1400" dirty="0" err="1"/>
              <a:t>durchsetzte</a:t>
            </a:r>
            <a:r>
              <a:rPr lang="de-DE" sz="1400" dirty="0"/>
              <a:t>.</a:t>
            </a:r>
          </a:p>
        </p:txBody>
      </p:sp>
      <p:pic>
        <p:nvPicPr>
          <p:cNvPr id="7" name="Grafik 6">
            <a:extLst>
              <a:ext uri="{FF2B5EF4-FFF2-40B4-BE49-F238E27FC236}">
                <a16:creationId xmlns:a16="http://schemas.microsoft.com/office/drawing/2014/main" id="{B5AB708B-8276-469A-B18E-B15EAD6D517C}"/>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37000"/>
                    </a14:imgEffect>
                  </a14:imgLayer>
                </a14:imgProps>
              </a:ext>
              <a:ext uri="{28A0092B-C50C-407E-A947-70E740481C1C}">
                <a14:useLocalDpi xmlns:a14="http://schemas.microsoft.com/office/drawing/2010/main" val="0"/>
              </a:ext>
            </a:extLst>
          </a:blip>
          <a:stretch>
            <a:fillRect/>
          </a:stretch>
        </p:blipFill>
        <p:spPr>
          <a:xfrm rot="5400000">
            <a:off x="8516687" y="2237509"/>
            <a:ext cx="1738896" cy="1529299"/>
          </a:xfrm>
          <a:prstGeom prst="rect">
            <a:avLst/>
          </a:prstGeom>
          <a:ln w="19050">
            <a:solidFill>
              <a:schemeClr val="bg1"/>
            </a:solidFill>
          </a:ln>
        </p:spPr>
      </p:pic>
      <p:pic>
        <p:nvPicPr>
          <p:cNvPr id="9" name="Grafik 8">
            <a:extLst>
              <a:ext uri="{FF2B5EF4-FFF2-40B4-BE49-F238E27FC236}">
                <a16:creationId xmlns:a16="http://schemas.microsoft.com/office/drawing/2014/main" id="{8BD5EC47-E743-4DF7-B482-CE1F59D8BA8D}"/>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8000"/>
                    </a14:imgEffect>
                  </a14:imgLayer>
                </a14:imgProps>
              </a:ext>
              <a:ext uri="{28A0092B-C50C-407E-A947-70E740481C1C}">
                <a14:useLocalDpi xmlns:a14="http://schemas.microsoft.com/office/drawing/2010/main" val="0"/>
              </a:ext>
            </a:extLst>
          </a:blip>
          <a:stretch>
            <a:fillRect/>
          </a:stretch>
        </p:blipFill>
        <p:spPr>
          <a:xfrm>
            <a:off x="7209803" y="4482990"/>
            <a:ext cx="2432444" cy="1824334"/>
          </a:xfrm>
          <a:prstGeom prst="rect">
            <a:avLst/>
          </a:prstGeom>
          <a:ln w="28575">
            <a:solidFill>
              <a:schemeClr val="bg1"/>
            </a:solidFill>
          </a:ln>
        </p:spPr>
      </p:pic>
      <p:sp>
        <p:nvSpPr>
          <p:cNvPr id="10" name="Textfeld 9">
            <a:extLst>
              <a:ext uri="{FF2B5EF4-FFF2-40B4-BE49-F238E27FC236}">
                <a16:creationId xmlns:a16="http://schemas.microsoft.com/office/drawing/2014/main" id="{DF6C9EA6-D6E4-4F8B-8313-E875EA007A67}"/>
              </a:ext>
            </a:extLst>
          </p:cNvPr>
          <p:cNvSpPr txBox="1"/>
          <p:nvPr/>
        </p:nvSpPr>
        <p:spPr>
          <a:xfrm>
            <a:off x="7968344" y="4010826"/>
            <a:ext cx="3331028" cy="307777"/>
          </a:xfrm>
          <a:prstGeom prst="rect">
            <a:avLst/>
          </a:prstGeom>
          <a:noFill/>
        </p:spPr>
        <p:txBody>
          <a:bodyPr wrap="square" rtlCol="0">
            <a:spAutoFit/>
          </a:bodyPr>
          <a:lstStyle/>
          <a:p>
            <a:r>
              <a:rPr lang="de-DE" sz="1400" dirty="0"/>
              <a:t>Adam Ries in Annaberg-Buchholz</a:t>
            </a:r>
          </a:p>
        </p:txBody>
      </p:sp>
      <p:sp>
        <p:nvSpPr>
          <p:cNvPr id="11" name="Rechteck 10">
            <a:extLst>
              <a:ext uri="{FF2B5EF4-FFF2-40B4-BE49-F238E27FC236}">
                <a16:creationId xmlns:a16="http://schemas.microsoft.com/office/drawing/2014/main" id="{8EDFC769-B852-4A0E-A609-1FF39B634AF1}"/>
              </a:ext>
            </a:extLst>
          </p:cNvPr>
          <p:cNvSpPr/>
          <p:nvPr/>
        </p:nvSpPr>
        <p:spPr>
          <a:xfrm>
            <a:off x="709128" y="2581634"/>
            <a:ext cx="7539135" cy="1384995"/>
          </a:xfrm>
          <a:prstGeom prst="rect">
            <a:avLst/>
          </a:prstGeom>
        </p:spPr>
        <p:txBody>
          <a:bodyPr wrap="square">
            <a:spAutoFit/>
          </a:bodyPr>
          <a:lstStyle/>
          <a:p>
            <a:r>
              <a:rPr lang="de-DE" sz="1400" dirty="0"/>
              <a:t>Adam Ries war Rechenmeister. Er lebte von 1492 (oder 1493) bis 1559. Rechnen zu können wurde in der frühen Neuzeit immer wichtiger, weil der Handel immer bedeutsamer wurde und man nun auch mehr und mehr mit Münzen bezahlte (statt mit Lebensmitteln). In den Schulen wurde Rechnen aber kaum unterrichtet. Die Rechenmeister schrieben darum Rechenbücher und unterrichteten mit ihnen das Rechnen.</a:t>
            </a:r>
          </a:p>
        </p:txBody>
      </p:sp>
    </p:spTree>
    <p:extLst>
      <p:ext uri="{BB962C8B-B14F-4D97-AF65-F5344CB8AC3E}">
        <p14:creationId xmlns:p14="http://schemas.microsoft.com/office/powerpoint/2010/main" val="3972727205"/>
      </p:ext>
    </p:extLst>
  </p:cSld>
  <p:clrMapOvr>
    <a:masterClrMapping/>
  </p:clrMapOvr>
  <p:transition spd="slow" advClick="0" advTm="80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75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7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75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000"/>
                                        <p:tgtEl>
                                          <p:spTgt spid="11"/>
                                        </p:tgtEl>
                                      </p:cBhvr>
                                    </p:animEffect>
                                    <p:anim calcmode="lin" valueType="num">
                                      <p:cBhvr>
                                        <p:cTn id="37" dur="2000" fill="hold"/>
                                        <p:tgtEl>
                                          <p:spTgt spid="11"/>
                                        </p:tgtEl>
                                        <p:attrNameLst>
                                          <p:attrName>ppt_w</p:attrName>
                                        </p:attrNameLst>
                                      </p:cBhvr>
                                      <p:tavLst>
                                        <p:tav tm="0" fmla="#ppt_w*sin(2.5*pi*$)">
                                          <p:val>
                                            <p:fltVal val="0"/>
                                          </p:val>
                                        </p:tav>
                                        <p:tav tm="100000">
                                          <p:val>
                                            <p:fltVal val="1"/>
                                          </p:val>
                                        </p:tav>
                                      </p:tavLst>
                                    </p:anim>
                                    <p:anim calcmode="lin" valueType="num">
                                      <p:cBhvr>
                                        <p:cTn id="3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barn(inVertical)">
                                      <p:cBhvr>
                                        <p:cTn id="47" dur="500"/>
                                        <p:tgtEl>
                                          <p:spTgt spid="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A785492-B861-4665-9379-6F1B55FCC97F}"/>
              </a:ext>
            </a:extLst>
          </p:cNvPr>
          <p:cNvSpPr txBox="1"/>
          <p:nvPr/>
        </p:nvSpPr>
        <p:spPr>
          <a:xfrm>
            <a:off x="870358" y="537003"/>
            <a:ext cx="436228" cy="369332"/>
          </a:xfrm>
          <a:prstGeom prst="rect">
            <a:avLst/>
          </a:prstGeom>
          <a:noFill/>
        </p:spPr>
        <p:txBody>
          <a:bodyPr wrap="square" rtlCol="0">
            <a:spAutoFit/>
          </a:bodyPr>
          <a:lstStyle/>
          <a:p>
            <a:r>
              <a:rPr lang="de-DE" b="1" dirty="0">
                <a:solidFill>
                  <a:srgbClr val="FF0000"/>
                </a:solidFill>
              </a:rPr>
              <a:t>M</a:t>
            </a:r>
          </a:p>
        </p:txBody>
      </p:sp>
      <p:sp>
        <p:nvSpPr>
          <p:cNvPr id="4" name="Textfeld 3">
            <a:extLst>
              <a:ext uri="{FF2B5EF4-FFF2-40B4-BE49-F238E27FC236}">
                <a16:creationId xmlns:a16="http://schemas.microsoft.com/office/drawing/2014/main" id="{E5859189-8464-437D-A74F-B4D675DF40C8}"/>
              </a:ext>
            </a:extLst>
          </p:cNvPr>
          <p:cNvSpPr txBox="1"/>
          <p:nvPr/>
        </p:nvSpPr>
        <p:spPr>
          <a:xfrm>
            <a:off x="941664" y="873969"/>
            <a:ext cx="293615" cy="369332"/>
          </a:xfrm>
          <a:prstGeom prst="rect">
            <a:avLst/>
          </a:prstGeom>
          <a:noFill/>
        </p:spPr>
        <p:txBody>
          <a:bodyPr wrap="square" rtlCol="0">
            <a:spAutoFit/>
          </a:bodyPr>
          <a:lstStyle/>
          <a:p>
            <a:r>
              <a:rPr lang="de-DE" b="1" dirty="0">
                <a:solidFill>
                  <a:srgbClr val="FF0000"/>
                </a:solidFill>
              </a:rPr>
              <a:t>I</a:t>
            </a:r>
          </a:p>
        </p:txBody>
      </p:sp>
      <p:sp>
        <p:nvSpPr>
          <p:cNvPr id="5" name="Textfeld 4">
            <a:extLst>
              <a:ext uri="{FF2B5EF4-FFF2-40B4-BE49-F238E27FC236}">
                <a16:creationId xmlns:a16="http://schemas.microsoft.com/office/drawing/2014/main" id="{8B1B87D5-1EED-4D6C-93FD-081766C3EA57}"/>
              </a:ext>
            </a:extLst>
          </p:cNvPr>
          <p:cNvSpPr txBox="1"/>
          <p:nvPr/>
        </p:nvSpPr>
        <p:spPr>
          <a:xfrm>
            <a:off x="896573" y="1203963"/>
            <a:ext cx="293615" cy="369332"/>
          </a:xfrm>
          <a:prstGeom prst="rect">
            <a:avLst/>
          </a:prstGeom>
          <a:noFill/>
        </p:spPr>
        <p:txBody>
          <a:bodyPr wrap="square" rtlCol="0">
            <a:spAutoFit/>
          </a:bodyPr>
          <a:lstStyle/>
          <a:p>
            <a:r>
              <a:rPr lang="de-DE" b="1" dirty="0">
                <a:solidFill>
                  <a:srgbClr val="FF0000"/>
                </a:solidFill>
              </a:rPr>
              <a:t>N</a:t>
            </a:r>
          </a:p>
        </p:txBody>
      </p:sp>
      <p:sp>
        <p:nvSpPr>
          <p:cNvPr id="6" name="Textfeld 5">
            <a:extLst>
              <a:ext uri="{FF2B5EF4-FFF2-40B4-BE49-F238E27FC236}">
                <a16:creationId xmlns:a16="http://schemas.microsoft.com/office/drawing/2014/main" id="{870848CD-C4C1-48A5-A470-5F792143F58C}"/>
              </a:ext>
            </a:extLst>
          </p:cNvPr>
          <p:cNvSpPr txBox="1"/>
          <p:nvPr/>
        </p:nvSpPr>
        <p:spPr>
          <a:xfrm>
            <a:off x="920340" y="1631693"/>
            <a:ext cx="255866" cy="369332"/>
          </a:xfrm>
          <a:prstGeom prst="rect">
            <a:avLst/>
          </a:prstGeom>
          <a:noFill/>
        </p:spPr>
        <p:txBody>
          <a:bodyPr wrap="square" rtlCol="0">
            <a:spAutoFit/>
          </a:bodyPr>
          <a:lstStyle/>
          <a:p>
            <a:r>
              <a:rPr lang="de-DE" b="1" dirty="0">
                <a:solidFill>
                  <a:srgbClr val="FF0000"/>
                </a:solidFill>
              </a:rPr>
              <a:t>T</a:t>
            </a:r>
          </a:p>
        </p:txBody>
      </p:sp>
      <p:sp>
        <p:nvSpPr>
          <p:cNvPr id="7" name="Textfeld 6">
            <a:extLst>
              <a:ext uri="{FF2B5EF4-FFF2-40B4-BE49-F238E27FC236}">
                <a16:creationId xmlns:a16="http://schemas.microsoft.com/office/drawing/2014/main" id="{96EA9124-65EB-4B68-8911-657F6BD1FA62}"/>
              </a:ext>
            </a:extLst>
          </p:cNvPr>
          <p:cNvSpPr txBox="1"/>
          <p:nvPr/>
        </p:nvSpPr>
        <p:spPr>
          <a:xfrm>
            <a:off x="1367404" y="512978"/>
            <a:ext cx="1551964" cy="369332"/>
          </a:xfrm>
          <a:prstGeom prst="rect">
            <a:avLst/>
          </a:prstGeom>
          <a:noFill/>
        </p:spPr>
        <p:txBody>
          <a:bodyPr wrap="square" rtlCol="0">
            <a:spAutoFit/>
          </a:bodyPr>
          <a:lstStyle/>
          <a:p>
            <a:r>
              <a:rPr lang="de-DE" dirty="0"/>
              <a:t>Mathematik</a:t>
            </a:r>
          </a:p>
        </p:txBody>
      </p:sp>
      <p:sp>
        <p:nvSpPr>
          <p:cNvPr id="8" name="Textfeld 7">
            <a:extLst>
              <a:ext uri="{FF2B5EF4-FFF2-40B4-BE49-F238E27FC236}">
                <a16:creationId xmlns:a16="http://schemas.microsoft.com/office/drawing/2014/main" id="{58C50323-B70B-40D1-A749-60F66750EE8C}"/>
              </a:ext>
            </a:extLst>
          </p:cNvPr>
          <p:cNvSpPr txBox="1"/>
          <p:nvPr/>
        </p:nvSpPr>
        <p:spPr>
          <a:xfrm>
            <a:off x="1367404" y="864823"/>
            <a:ext cx="1325461" cy="369332"/>
          </a:xfrm>
          <a:prstGeom prst="rect">
            <a:avLst/>
          </a:prstGeom>
          <a:noFill/>
        </p:spPr>
        <p:txBody>
          <a:bodyPr wrap="square" rtlCol="0">
            <a:spAutoFit/>
          </a:bodyPr>
          <a:lstStyle/>
          <a:p>
            <a:r>
              <a:rPr lang="de-DE" dirty="0"/>
              <a:t>Informatik</a:t>
            </a:r>
          </a:p>
        </p:txBody>
      </p:sp>
      <p:sp>
        <p:nvSpPr>
          <p:cNvPr id="9" name="Textfeld 8">
            <a:extLst>
              <a:ext uri="{FF2B5EF4-FFF2-40B4-BE49-F238E27FC236}">
                <a16:creationId xmlns:a16="http://schemas.microsoft.com/office/drawing/2014/main" id="{F81AA1A6-69AA-425B-9582-2C9B422C7E91}"/>
              </a:ext>
            </a:extLst>
          </p:cNvPr>
          <p:cNvSpPr txBox="1"/>
          <p:nvPr/>
        </p:nvSpPr>
        <p:spPr>
          <a:xfrm>
            <a:off x="1367404" y="1203963"/>
            <a:ext cx="2525088" cy="369332"/>
          </a:xfrm>
          <a:prstGeom prst="rect">
            <a:avLst/>
          </a:prstGeom>
          <a:noFill/>
        </p:spPr>
        <p:txBody>
          <a:bodyPr wrap="square" rtlCol="0">
            <a:spAutoFit/>
          </a:bodyPr>
          <a:lstStyle/>
          <a:p>
            <a:r>
              <a:rPr lang="de-DE" dirty="0"/>
              <a:t>Naturwissenschaften</a:t>
            </a:r>
          </a:p>
        </p:txBody>
      </p:sp>
      <p:sp>
        <p:nvSpPr>
          <p:cNvPr id="10" name="Textfeld 9">
            <a:extLst>
              <a:ext uri="{FF2B5EF4-FFF2-40B4-BE49-F238E27FC236}">
                <a16:creationId xmlns:a16="http://schemas.microsoft.com/office/drawing/2014/main" id="{4B7CFF17-B3B3-4012-8D10-E7CC34C3E27A}"/>
              </a:ext>
            </a:extLst>
          </p:cNvPr>
          <p:cNvSpPr txBox="1"/>
          <p:nvPr/>
        </p:nvSpPr>
        <p:spPr>
          <a:xfrm>
            <a:off x="1367404" y="1608945"/>
            <a:ext cx="1476463" cy="369332"/>
          </a:xfrm>
          <a:prstGeom prst="rect">
            <a:avLst/>
          </a:prstGeom>
          <a:noFill/>
        </p:spPr>
        <p:txBody>
          <a:bodyPr wrap="square" rtlCol="0">
            <a:spAutoFit/>
          </a:bodyPr>
          <a:lstStyle/>
          <a:p>
            <a:r>
              <a:rPr lang="de-DE" dirty="0"/>
              <a:t>Technik</a:t>
            </a:r>
          </a:p>
        </p:txBody>
      </p:sp>
      <p:sp>
        <p:nvSpPr>
          <p:cNvPr id="11" name="Textfeld 10">
            <a:extLst>
              <a:ext uri="{FF2B5EF4-FFF2-40B4-BE49-F238E27FC236}">
                <a16:creationId xmlns:a16="http://schemas.microsoft.com/office/drawing/2014/main" id="{836DC95D-67E4-4BC8-901F-0FB58C95B334}"/>
              </a:ext>
            </a:extLst>
          </p:cNvPr>
          <p:cNvSpPr txBox="1"/>
          <p:nvPr/>
        </p:nvSpPr>
        <p:spPr>
          <a:xfrm>
            <a:off x="4689446" y="436376"/>
            <a:ext cx="6300132" cy="231339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1400" dirty="0">
                <a:solidFill>
                  <a:schemeClr val="bg1"/>
                </a:solidFill>
              </a:rPr>
              <a:t>Mathematik ist ein Grundpfeiler in MINT-Berufen</a:t>
            </a:r>
          </a:p>
          <a:p>
            <a:pPr marL="285750" indent="-285750">
              <a:lnSpc>
                <a:spcPct val="150000"/>
              </a:lnSpc>
              <a:buFont typeface="Arial" panose="020B0604020202020204" pitchFamily="34" charset="0"/>
              <a:buChar char="•"/>
            </a:pPr>
            <a:r>
              <a:rPr lang="de-DE" sz="1400" dirty="0">
                <a:solidFill>
                  <a:schemeClr val="bg1"/>
                </a:solidFill>
              </a:rPr>
              <a:t>Es bietet sich hier (seit August 2016) die Möglichkeit des Übens und Vertiefens</a:t>
            </a:r>
          </a:p>
          <a:p>
            <a:pPr marL="285750" indent="-285750">
              <a:lnSpc>
                <a:spcPct val="150000"/>
              </a:lnSpc>
              <a:buFont typeface="Arial" panose="020B0604020202020204" pitchFamily="34" charset="0"/>
              <a:buChar char="•"/>
            </a:pPr>
            <a:r>
              <a:rPr lang="de-DE" sz="1400" dirty="0">
                <a:solidFill>
                  <a:schemeClr val="bg1"/>
                </a:solidFill>
              </a:rPr>
              <a:t>Eine gute Vorbereitung (ab Klasse 9) auf die mathematischen Anforderungen für die Ausbildung</a:t>
            </a:r>
          </a:p>
          <a:p>
            <a:pPr marL="285750" indent="-285750">
              <a:lnSpc>
                <a:spcPct val="150000"/>
              </a:lnSpc>
              <a:buFont typeface="Arial" panose="020B0604020202020204" pitchFamily="34" charset="0"/>
              <a:buChar char="•"/>
            </a:pPr>
            <a:r>
              <a:rPr lang="de-DE" sz="1400" dirty="0">
                <a:solidFill>
                  <a:schemeClr val="bg1"/>
                </a:solidFill>
              </a:rPr>
              <a:t>Man kann am Ende des Schuljahres ein </a:t>
            </a:r>
            <a:r>
              <a:rPr lang="de-DE" sz="1400" b="1" dirty="0">
                <a:solidFill>
                  <a:schemeClr val="bg1"/>
                </a:solidFill>
              </a:rPr>
              <a:t>Zertifikat für die Bewerbungsmappe</a:t>
            </a:r>
            <a:r>
              <a:rPr lang="de-DE" sz="1400" dirty="0">
                <a:solidFill>
                  <a:schemeClr val="bg1"/>
                </a:solidFill>
              </a:rPr>
              <a:t> erlangen</a:t>
            </a:r>
          </a:p>
        </p:txBody>
      </p:sp>
      <p:sp>
        <p:nvSpPr>
          <p:cNvPr id="12" name="Textfeld 11">
            <a:extLst>
              <a:ext uri="{FF2B5EF4-FFF2-40B4-BE49-F238E27FC236}">
                <a16:creationId xmlns:a16="http://schemas.microsoft.com/office/drawing/2014/main" id="{47A712FE-4B64-4D77-A14C-CD7F6AB25FE9}"/>
              </a:ext>
            </a:extLst>
          </p:cNvPr>
          <p:cNvSpPr txBox="1"/>
          <p:nvPr/>
        </p:nvSpPr>
        <p:spPr>
          <a:xfrm>
            <a:off x="1826527" y="5790851"/>
            <a:ext cx="5725837" cy="892552"/>
          </a:xfrm>
          <a:prstGeom prst="rect">
            <a:avLst/>
          </a:prstGeom>
          <a:noFill/>
        </p:spPr>
        <p:txBody>
          <a:bodyPr wrap="square" rtlCol="0">
            <a:spAutoFit/>
          </a:bodyPr>
          <a:lstStyle/>
          <a:p>
            <a:r>
              <a:rPr lang="de-DE" sz="1200" dirty="0">
                <a:solidFill>
                  <a:schemeClr val="bg1"/>
                </a:solidFill>
              </a:rPr>
              <a:t>„Mit diesen Aufgaben bist du für eine Ausbildung bei uns gut vorbereitet!“ </a:t>
            </a:r>
          </a:p>
          <a:p>
            <a:r>
              <a:rPr lang="de-DE" sz="1400" dirty="0">
                <a:solidFill>
                  <a:schemeClr val="bg1"/>
                </a:solidFill>
              </a:rPr>
              <a:t> </a:t>
            </a:r>
          </a:p>
          <a:p>
            <a:r>
              <a:rPr lang="de-DE" sz="1200" dirty="0">
                <a:solidFill>
                  <a:schemeClr val="bg1"/>
                </a:solidFill>
              </a:rPr>
              <a:t>           </a:t>
            </a:r>
            <a:r>
              <a:rPr lang="de-DE" sz="1200" b="1" dirty="0">
                <a:solidFill>
                  <a:schemeClr val="bg1"/>
                </a:solidFill>
              </a:rPr>
              <a:t>AIRBUS</a:t>
            </a:r>
            <a:r>
              <a:rPr lang="de-DE" sz="1200" dirty="0">
                <a:solidFill>
                  <a:schemeClr val="bg1"/>
                </a:solidFill>
              </a:rPr>
              <a:t>, </a:t>
            </a:r>
            <a:r>
              <a:rPr lang="de-DE" sz="1200" b="1" dirty="0">
                <a:solidFill>
                  <a:schemeClr val="bg1"/>
                </a:solidFill>
              </a:rPr>
              <a:t>AOS</a:t>
            </a:r>
            <a:r>
              <a:rPr lang="de-DE" sz="1200" dirty="0">
                <a:solidFill>
                  <a:schemeClr val="bg1"/>
                </a:solidFill>
              </a:rPr>
              <a:t>, </a:t>
            </a:r>
            <a:r>
              <a:rPr lang="de-DE" sz="1200" b="1" dirty="0">
                <a:solidFill>
                  <a:schemeClr val="bg1"/>
                </a:solidFill>
              </a:rPr>
              <a:t>DOW</a:t>
            </a:r>
            <a:r>
              <a:rPr lang="de-DE" sz="1200" dirty="0">
                <a:solidFill>
                  <a:schemeClr val="bg1"/>
                </a:solidFill>
              </a:rPr>
              <a:t>, </a:t>
            </a:r>
            <a:r>
              <a:rPr lang="de-DE" sz="1200" b="1" dirty="0">
                <a:solidFill>
                  <a:schemeClr val="bg1"/>
                </a:solidFill>
              </a:rPr>
              <a:t>HATECKE</a:t>
            </a:r>
            <a:r>
              <a:rPr lang="de-DE" sz="1200" dirty="0">
                <a:solidFill>
                  <a:schemeClr val="bg1"/>
                </a:solidFill>
              </a:rPr>
              <a:t>, </a:t>
            </a:r>
            <a:r>
              <a:rPr lang="de-DE" sz="1200" b="1" dirty="0">
                <a:solidFill>
                  <a:schemeClr val="bg1"/>
                </a:solidFill>
              </a:rPr>
              <a:t>NDB</a:t>
            </a:r>
            <a:r>
              <a:rPr lang="de-DE" sz="1200" dirty="0">
                <a:solidFill>
                  <a:schemeClr val="bg1"/>
                </a:solidFill>
              </a:rPr>
              <a:t>, </a:t>
            </a:r>
            <a:r>
              <a:rPr lang="de-DE" sz="1200" b="1" dirty="0">
                <a:solidFill>
                  <a:schemeClr val="bg1"/>
                </a:solidFill>
              </a:rPr>
              <a:t>RPC</a:t>
            </a:r>
            <a:r>
              <a:rPr lang="de-DE" sz="1200" dirty="0">
                <a:solidFill>
                  <a:schemeClr val="bg1"/>
                </a:solidFill>
              </a:rPr>
              <a:t> und </a:t>
            </a:r>
            <a:r>
              <a:rPr lang="de-DE" sz="1200" b="1" dirty="0">
                <a:solidFill>
                  <a:schemeClr val="bg1"/>
                </a:solidFill>
              </a:rPr>
              <a:t>UNILEVER</a:t>
            </a:r>
            <a:r>
              <a:rPr lang="de-DE" sz="1200" dirty="0">
                <a:solidFill>
                  <a:schemeClr val="bg1"/>
                </a:solidFill>
              </a:rPr>
              <a:t>       </a:t>
            </a:r>
            <a:r>
              <a:rPr lang="de-DE" sz="1200" dirty="0"/>
              <a:t>                          </a:t>
            </a:r>
          </a:p>
          <a:p>
            <a:r>
              <a:rPr lang="de-DE" sz="1400" dirty="0"/>
              <a:t> </a:t>
            </a:r>
          </a:p>
        </p:txBody>
      </p:sp>
      <p:sp>
        <p:nvSpPr>
          <p:cNvPr id="13" name="Textfeld 12">
            <a:extLst>
              <a:ext uri="{FF2B5EF4-FFF2-40B4-BE49-F238E27FC236}">
                <a16:creationId xmlns:a16="http://schemas.microsoft.com/office/drawing/2014/main" id="{C2C7CD44-EB76-4CB0-95D9-F4B4857F80A9}"/>
              </a:ext>
            </a:extLst>
          </p:cNvPr>
          <p:cNvSpPr txBox="1"/>
          <p:nvPr/>
        </p:nvSpPr>
        <p:spPr>
          <a:xfrm>
            <a:off x="1023453" y="2785416"/>
            <a:ext cx="8107961" cy="22467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1400" dirty="0">
                <a:solidFill>
                  <a:schemeClr val="bg1"/>
                </a:solidFill>
              </a:rPr>
              <a:t>Unter </a:t>
            </a:r>
            <a:r>
              <a:rPr lang="de-DE" sz="1400" dirty="0">
                <a:solidFill>
                  <a:schemeClr val="bg1"/>
                </a:solidFill>
                <a:hlinkClick r:id="rId2">
                  <a:extLst>
                    <a:ext uri="{A12FA001-AC4F-418D-AE19-62706E023703}">
                      <ahyp:hlinkClr xmlns="" xmlns:ahyp="http://schemas.microsoft.com/office/drawing/2018/hyperlinkcolor" val="tx"/>
                    </a:ext>
                  </a:extLst>
                </a:hlinkClick>
              </a:rPr>
              <a:t>www.bildungslotse.info</a:t>
            </a:r>
            <a:r>
              <a:rPr lang="de-DE" sz="1400" dirty="0">
                <a:solidFill>
                  <a:schemeClr val="bg1"/>
                </a:solidFill>
              </a:rPr>
              <a:t>  (Downloads) findet man jeden Monat ein Aufgabenblatt als Download</a:t>
            </a:r>
          </a:p>
          <a:p>
            <a:pPr marL="285750" indent="-285750">
              <a:lnSpc>
                <a:spcPct val="150000"/>
              </a:lnSpc>
              <a:buFont typeface="Arial" panose="020B0604020202020204" pitchFamily="34" charset="0"/>
              <a:buChar char="•"/>
            </a:pPr>
            <a:r>
              <a:rPr lang="de-DE" sz="1400" dirty="0">
                <a:solidFill>
                  <a:schemeClr val="bg1"/>
                </a:solidFill>
              </a:rPr>
              <a:t>Die Lösungen gibt es am Ende des Monats ebenfalls als Download</a:t>
            </a:r>
          </a:p>
          <a:p>
            <a:pPr marL="285750" indent="-285750">
              <a:lnSpc>
                <a:spcPct val="150000"/>
              </a:lnSpc>
              <a:buFont typeface="Arial" panose="020B0604020202020204" pitchFamily="34" charset="0"/>
              <a:buChar char="•"/>
            </a:pPr>
            <a:r>
              <a:rPr lang="de-DE" sz="1400" dirty="0">
                <a:solidFill>
                  <a:schemeClr val="bg1"/>
                </a:solidFill>
              </a:rPr>
              <a:t>Am Ende des Schuljahres findet ein Abschlusstest statt (in Stade)</a:t>
            </a:r>
          </a:p>
          <a:p>
            <a:pPr marL="285750" indent="-285750">
              <a:lnSpc>
                <a:spcPct val="150000"/>
              </a:lnSpc>
              <a:buFont typeface="Arial" panose="020B0604020202020204" pitchFamily="34" charset="0"/>
              <a:buChar char="•"/>
            </a:pPr>
            <a:r>
              <a:rPr lang="de-DE" sz="1400" dirty="0">
                <a:solidFill>
                  <a:schemeClr val="bg1"/>
                </a:solidFill>
              </a:rPr>
              <a:t>Erreicht man mind. 65 % gibt es ein Zertifikat über das Bestehen</a:t>
            </a:r>
          </a:p>
          <a:p>
            <a:pPr marL="285750" indent="-285750">
              <a:lnSpc>
                <a:spcPct val="150000"/>
              </a:lnSpc>
              <a:buFont typeface="Arial" panose="020B0604020202020204" pitchFamily="34" charset="0"/>
              <a:buChar char="•"/>
            </a:pPr>
            <a:r>
              <a:rPr lang="de-DE" sz="1400" dirty="0">
                <a:solidFill>
                  <a:schemeClr val="bg1"/>
                </a:solidFill>
              </a:rPr>
              <a:t>ab 90 % sogar ein Zertifikat mit Auszeichnung</a:t>
            </a:r>
          </a:p>
          <a:p>
            <a:pPr marL="285750" indent="-285750">
              <a:buFont typeface="Arial" panose="020B0604020202020204" pitchFamily="34" charset="0"/>
              <a:buChar char="•"/>
            </a:pPr>
            <a:endParaRPr lang="de-DE" sz="1400" dirty="0"/>
          </a:p>
        </p:txBody>
      </p:sp>
      <p:sp>
        <p:nvSpPr>
          <p:cNvPr id="14" name="Textfeld 13">
            <a:extLst>
              <a:ext uri="{FF2B5EF4-FFF2-40B4-BE49-F238E27FC236}">
                <a16:creationId xmlns:a16="http://schemas.microsoft.com/office/drawing/2014/main" id="{16AC5F24-1993-48DB-A211-A7E699DA7A27}"/>
              </a:ext>
            </a:extLst>
          </p:cNvPr>
          <p:cNvSpPr txBox="1"/>
          <p:nvPr/>
        </p:nvSpPr>
        <p:spPr>
          <a:xfrm>
            <a:off x="8321879" y="6144625"/>
            <a:ext cx="3439487" cy="276999"/>
          </a:xfrm>
          <a:prstGeom prst="rect">
            <a:avLst/>
          </a:prstGeom>
          <a:noFill/>
        </p:spPr>
        <p:txBody>
          <a:bodyPr wrap="square" rtlCol="0">
            <a:spAutoFit/>
          </a:bodyPr>
          <a:lstStyle/>
          <a:p>
            <a:r>
              <a:rPr lang="de-DE" sz="1200" dirty="0"/>
              <a:t>Alle Informationen vom Bildungsbüro Stade</a:t>
            </a:r>
          </a:p>
        </p:txBody>
      </p:sp>
      <p:sp>
        <p:nvSpPr>
          <p:cNvPr id="15" name="Textfeld 14">
            <a:extLst>
              <a:ext uri="{FF2B5EF4-FFF2-40B4-BE49-F238E27FC236}">
                <a16:creationId xmlns:a16="http://schemas.microsoft.com/office/drawing/2014/main" id="{6626376D-B6DE-4440-9FAE-C9D6B086EA23}"/>
              </a:ext>
            </a:extLst>
          </p:cNvPr>
          <p:cNvSpPr txBox="1"/>
          <p:nvPr/>
        </p:nvSpPr>
        <p:spPr>
          <a:xfrm>
            <a:off x="1043380" y="4842209"/>
            <a:ext cx="8827315" cy="830997"/>
          </a:xfrm>
          <a:prstGeom prst="rect">
            <a:avLst/>
          </a:prstGeom>
          <a:noFill/>
        </p:spPr>
        <p:txBody>
          <a:bodyPr wrap="square" rtlCol="0">
            <a:spAutoFit/>
          </a:bodyPr>
          <a:lstStyle/>
          <a:p>
            <a:r>
              <a:rPr lang="de-DE" sz="1200" b="1" dirty="0"/>
              <a:t>Beispiel:</a:t>
            </a:r>
          </a:p>
          <a:p>
            <a:r>
              <a:rPr lang="de-DE" sz="1200" dirty="0"/>
              <a:t>Während sich ein großes Zahnrad 26mal dreht, muss sich ein kleineres 78mal drehen.  Wenn sich das kleinere 936mal gedreht hat, wie viele Male muss sich dann das größere gedreht haben? </a:t>
            </a:r>
          </a:p>
          <a:p>
            <a:r>
              <a:rPr lang="de-DE" sz="1200" dirty="0"/>
              <a:t>Das große Rad hat sich dann _____________ mal gedreht.</a:t>
            </a:r>
          </a:p>
        </p:txBody>
      </p:sp>
      <p:sp>
        <p:nvSpPr>
          <p:cNvPr id="16" name="Textfeld 15">
            <a:extLst>
              <a:ext uri="{FF2B5EF4-FFF2-40B4-BE49-F238E27FC236}">
                <a16:creationId xmlns:a16="http://schemas.microsoft.com/office/drawing/2014/main" id="{10806B98-03F9-4BCB-A01A-1605269570DF}"/>
              </a:ext>
            </a:extLst>
          </p:cNvPr>
          <p:cNvSpPr txBox="1"/>
          <p:nvPr/>
        </p:nvSpPr>
        <p:spPr>
          <a:xfrm rot="10800000">
            <a:off x="5077434" y="5471715"/>
            <a:ext cx="4690495" cy="246221"/>
          </a:xfrm>
          <a:prstGeom prst="rect">
            <a:avLst/>
          </a:prstGeom>
          <a:noFill/>
        </p:spPr>
        <p:txBody>
          <a:bodyPr wrap="square" rtlCol="0">
            <a:spAutoFit/>
          </a:bodyPr>
          <a:lstStyle/>
          <a:p>
            <a:r>
              <a:rPr lang="de-DE" sz="1000" dirty="0"/>
              <a:t>Das große Rad hat sich dann 312 mal gedreht.</a:t>
            </a:r>
          </a:p>
        </p:txBody>
      </p:sp>
    </p:spTree>
    <p:extLst>
      <p:ext uri="{BB962C8B-B14F-4D97-AF65-F5344CB8AC3E}">
        <p14:creationId xmlns:p14="http://schemas.microsoft.com/office/powerpoint/2010/main" val="2500696661"/>
      </p:ext>
    </p:extLst>
  </p:cSld>
  <p:clrMapOvr>
    <a:masterClrMapping/>
  </p:clrMapOvr>
  <p:transition spd="slow" advClick="0" advTm="60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3">
                                            <p:txEl>
                                              <p:pRg st="0" end="0"/>
                                            </p:txEl>
                                          </p:spTgt>
                                        </p:tgtEl>
                                        <p:attrNameLst>
                                          <p:attrName>style.visibility</p:attrName>
                                        </p:attrNameLst>
                                      </p:cBhvr>
                                      <p:to>
                                        <p:strVal val="visible"/>
                                      </p:to>
                                    </p:set>
                                    <p:animEffect transition="in" filter="barn(inVertical)">
                                      <p:cBhvr>
                                        <p:cTn id="66" dur="500"/>
                                        <p:tgtEl>
                                          <p:spTgt spid="13">
                                            <p:txEl>
                                              <p:pRg st="0" end="0"/>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13">
                                            <p:txEl>
                                              <p:pRg st="1" end="1"/>
                                            </p:txEl>
                                          </p:spTgt>
                                        </p:tgtEl>
                                        <p:attrNameLst>
                                          <p:attrName>style.visibility</p:attrName>
                                        </p:attrNameLst>
                                      </p:cBhvr>
                                      <p:to>
                                        <p:strVal val="visible"/>
                                      </p:to>
                                    </p:set>
                                    <p:animEffect transition="in" filter="barn(inVertical)">
                                      <p:cBhvr>
                                        <p:cTn id="69" dur="500"/>
                                        <p:tgtEl>
                                          <p:spTgt spid="13">
                                            <p:txEl>
                                              <p:pRg st="1" end="1"/>
                                            </p:txEl>
                                          </p:spTgt>
                                        </p:tgtEl>
                                      </p:cBhvr>
                                    </p:animEffect>
                                  </p:childTnLst>
                                </p:cTn>
                              </p:par>
                              <p:par>
                                <p:cTn id="70" presetID="16" presetClass="entr" presetSubtype="21" fill="hold" nodeType="withEffect">
                                  <p:stCondLst>
                                    <p:cond delay="0"/>
                                  </p:stCondLst>
                                  <p:childTnLst>
                                    <p:set>
                                      <p:cBhvr>
                                        <p:cTn id="71" dur="1" fill="hold">
                                          <p:stCondLst>
                                            <p:cond delay="0"/>
                                          </p:stCondLst>
                                        </p:cTn>
                                        <p:tgtEl>
                                          <p:spTgt spid="13">
                                            <p:txEl>
                                              <p:pRg st="2" end="2"/>
                                            </p:txEl>
                                          </p:spTgt>
                                        </p:tgtEl>
                                        <p:attrNameLst>
                                          <p:attrName>style.visibility</p:attrName>
                                        </p:attrNameLst>
                                      </p:cBhvr>
                                      <p:to>
                                        <p:strVal val="visible"/>
                                      </p:to>
                                    </p:set>
                                    <p:animEffect transition="in" filter="barn(inVertical)">
                                      <p:cBhvr>
                                        <p:cTn id="72" dur="500"/>
                                        <p:tgtEl>
                                          <p:spTgt spid="13">
                                            <p:txEl>
                                              <p:pRg st="2" end="2"/>
                                            </p:txEl>
                                          </p:spTgt>
                                        </p:tgtEl>
                                      </p:cBhvr>
                                    </p:animEffect>
                                  </p:childTnLst>
                                </p:cTn>
                              </p:par>
                              <p:par>
                                <p:cTn id="73" presetID="16" presetClass="entr" presetSubtype="21" fill="hold" nodeType="withEffect">
                                  <p:stCondLst>
                                    <p:cond delay="0"/>
                                  </p:stCondLst>
                                  <p:childTnLst>
                                    <p:set>
                                      <p:cBhvr>
                                        <p:cTn id="74" dur="1" fill="hold">
                                          <p:stCondLst>
                                            <p:cond delay="0"/>
                                          </p:stCondLst>
                                        </p:cTn>
                                        <p:tgtEl>
                                          <p:spTgt spid="13">
                                            <p:txEl>
                                              <p:pRg st="3" end="3"/>
                                            </p:txEl>
                                          </p:spTgt>
                                        </p:tgtEl>
                                        <p:attrNameLst>
                                          <p:attrName>style.visibility</p:attrName>
                                        </p:attrNameLst>
                                      </p:cBhvr>
                                      <p:to>
                                        <p:strVal val="visible"/>
                                      </p:to>
                                    </p:set>
                                    <p:animEffect transition="in" filter="barn(inVertical)">
                                      <p:cBhvr>
                                        <p:cTn id="75" dur="500"/>
                                        <p:tgtEl>
                                          <p:spTgt spid="13">
                                            <p:txEl>
                                              <p:pRg st="3" end="3"/>
                                            </p:txEl>
                                          </p:spTgt>
                                        </p:tgtEl>
                                      </p:cBhvr>
                                    </p:animEffect>
                                  </p:childTnLst>
                                </p:cTn>
                              </p:par>
                              <p:par>
                                <p:cTn id="76" presetID="16" presetClass="entr" presetSubtype="21" fill="hold" nodeType="withEffect">
                                  <p:stCondLst>
                                    <p:cond delay="0"/>
                                  </p:stCondLst>
                                  <p:childTnLst>
                                    <p:set>
                                      <p:cBhvr>
                                        <p:cTn id="77" dur="1" fill="hold">
                                          <p:stCondLst>
                                            <p:cond delay="0"/>
                                          </p:stCondLst>
                                        </p:cTn>
                                        <p:tgtEl>
                                          <p:spTgt spid="13">
                                            <p:txEl>
                                              <p:pRg st="4" end="4"/>
                                            </p:txEl>
                                          </p:spTgt>
                                        </p:tgtEl>
                                        <p:attrNameLst>
                                          <p:attrName>style.visibility</p:attrName>
                                        </p:attrNameLst>
                                      </p:cBhvr>
                                      <p:to>
                                        <p:strVal val="visible"/>
                                      </p:to>
                                    </p:set>
                                    <p:animEffect transition="in" filter="barn(inVertical)">
                                      <p:cBhvr>
                                        <p:cTn id="78" dur="500"/>
                                        <p:tgtEl>
                                          <p:spTgt spid="13">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5">
                                            <p:txEl>
                                              <p:pRg st="0" end="0"/>
                                            </p:txEl>
                                          </p:spTgt>
                                        </p:tgtEl>
                                        <p:attrNameLst>
                                          <p:attrName>style.visibility</p:attrName>
                                        </p:attrNameLst>
                                      </p:cBhvr>
                                      <p:to>
                                        <p:strVal val="visible"/>
                                      </p:to>
                                    </p:set>
                                    <p:animEffect transition="in" filter="fade">
                                      <p:cBhvr>
                                        <p:cTn id="83" dur="1000"/>
                                        <p:tgtEl>
                                          <p:spTgt spid="15">
                                            <p:txEl>
                                              <p:pRg st="0" end="0"/>
                                            </p:txEl>
                                          </p:spTgt>
                                        </p:tgtEl>
                                      </p:cBhvr>
                                    </p:animEffect>
                                    <p:anim calcmode="lin" valueType="num">
                                      <p:cBhvr>
                                        <p:cTn id="8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5">
                                            <p:txEl>
                                              <p:pRg st="1" end="1"/>
                                            </p:txEl>
                                          </p:spTgt>
                                        </p:tgtEl>
                                        <p:attrNameLst>
                                          <p:attrName>style.visibility</p:attrName>
                                        </p:attrNameLst>
                                      </p:cBhvr>
                                      <p:to>
                                        <p:strVal val="visible"/>
                                      </p:to>
                                    </p:set>
                                    <p:animEffect transition="in" filter="fade">
                                      <p:cBhvr>
                                        <p:cTn id="88" dur="1000"/>
                                        <p:tgtEl>
                                          <p:spTgt spid="15">
                                            <p:txEl>
                                              <p:pRg st="1" end="1"/>
                                            </p:txEl>
                                          </p:spTgt>
                                        </p:tgtEl>
                                      </p:cBhvr>
                                    </p:animEffect>
                                    <p:anim calcmode="lin" valueType="num">
                                      <p:cBhvr>
                                        <p:cTn id="89"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0"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5">
                                            <p:txEl>
                                              <p:pRg st="2" end="2"/>
                                            </p:txEl>
                                          </p:spTgt>
                                        </p:tgtEl>
                                        <p:attrNameLst>
                                          <p:attrName>style.visibility</p:attrName>
                                        </p:attrNameLst>
                                      </p:cBhvr>
                                      <p:to>
                                        <p:strVal val="visible"/>
                                      </p:to>
                                    </p:set>
                                    <p:animEffect transition="in" filter="fade">
                                      <p:cBhvr>
                                        <p:cTn id="93" dur="1000"/>
                                        <p:tgtEl>
                                          <p:spTgt spid="15">
                                            <p:txEl>
                                              <p:pRg st="2" end="2"/>
                                            </p:txEl>
                                          </p:spTgt>
                                        </p:tgtEl>
                                      </p:cBhvr>
                                    </p:animEffect>
                                    <p:anim calcmode="lin" valueType="num">
                                      <p:cBhvr>
                                        <p:cTn id="94"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95"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12"/>
                                        </p:tgtEl>
                                        <p:attrNameLst>
                                          <p:attrName>style.visibility</p:attrName>
                                        </p:attrNameLst>
                                      </p:cBhvr>
                                      <p:to>
                                        <p:strVal val="visible"/>
                                      </p:to>
                                    </p:set>
                                    <p:anim calcmode="lin" valueType="num">
                                      <p:cBhvr>
                                        <p:cTn id="104" dur="500" fill="hold"/>
                                        <p:tgtEl>
                                          <p:spTgt spid="12"/>
                                        </p:tgtEl>
                                        <p:attrNameLst>
                                          <p:attrName>ppt_w</p:attrName>
                                        </p:attrNameLst>
                                      </p:cBhvr>
                                      <p:tavLst>
                                        <p:tav tm="0">
                                          <p:val>
                                            <p:fltVal val="0"/>
                                          </p:val>
                                        </p:tav>
                                        <p:tav tm="100000">
                                          <p:val>
                                            <p:strVal val="#ppt_w"/>
                                          </p:val>
                                        </p:tav>
                                      </p:tavLst>
                                    </p:anim>
                                    <p:anim calcmode="lin" valueType="num">
                                      <p:cBhvr>
                                        <p:cTn id="105" dur="500" fill="hold"/>
                                        <p:tgtEl>
                                          <p:spTgt spid="12"/>
                                        </p:tgtEl>
                                        <p:attrNameLst>
                                          <p:attrName>ppt_h</p:attrName>
                                        </p:attrNameLst>
                                      </p:cBhvr>
                                      <p:tavLst>
                                        <p:tav tm="0">
                                          <p:val>
                                            <p:fltVal val="0"/>
                                          </p:val>
                                        </p:tav>
                                        <p:tav tm="100000">
                                          <p:val>
                                            <p:strVal val="#ppt_h"/>
                                          </p:val>
                                        </p:tav>
                                      </p:tavLst>
                                    </p:anim>
                                    <p:animEffect transition="in" filter="fade">
                                      <p:cBhvr>
                                        <p:cTn id="106" dur="500"/>
                                        <p:tgtEl>
                                          <p:spTgt spid="12"/>
                                        </p:tgtEl>
                                      </p:cBhvr>
                                    </p:animEffec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1750"/>
                                        <p:tgtEl>
                                          <p:spTgt spid="14"/>
                                        </p:tgtEl>
                                      </p:cBhvr>
                                    </p:animEffect>
                                    <p:anim calcmode="lin" valueType="num">
                                      <p:cBhvr>
                                        <p:cTn id="112" dur="1750" fill="hold"/>
                                        <p:tgtEl>
                                          <p:spTgt spid="14"/>
                                        </p:tgtEl>
                                        <p:attrNameLst>
                                          <p:attrName>ppt_x</p:attrName>
                                        </p:attrNameLst>
                                      </p:cBhvr>
                                      <p:tavLst>
                                        <p:tav tm="0">
                                          <p:val>
                                            <p:strVal val="#ppt_x"/>
                                          </p:val>
                                        </p:tav>
                                        <p:tav tm="100000">
                                          <p:val>
                                            <p:strVal val="#ppt_x"/>
                                          </p:val>
                                        </p:tav>
                                      </p:tavLst>
                                    </p:anim>
                                    <p:anim calcmode="lin" valueType="num">
                                      <p:cBhvr>
                                        <p:cTn id="113" dur="1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ClipArt enthält.&#10;&#10;Automatisch generierte Beschreibung">
            <a:extLst>
              <a:ext uri="{FF2B5EF4-FFF2-40B4-BE49-F238E27FC236}">
                <a16:creationId xmlns:a16="http://schemas.microsoft.com/office/drawing/2014/main" id="{9790C800-32EA-48A2-8658-301931639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666" y="555125"/>
            <a:ext cx="1983366" cy="1344022"/>
          </a:xfrm>
          <a:prstGeom prst="rect">
            <a:avLst/>
          </a:prstGeom>
          <a:ln w="6350">
            <a:solidFill>
              <a:schemeClr val="tx1"/>
            </a:solidFill>
          </a:ln>
          <a:effectLst>
            <a:outerShdw blurRad="44450" dist="27940" dir="5400000" algn="ctr">
              <a:srgbClr val="000000">
                <a:alpha val="32000"/>
              </a:srgbClr>
            </a:outerShdw>
            <a:softEdge rad="38100"/>
          </a:effectLst>
          <a:scene3d>
            <a:camera prst="orthographicFront">
              <a:rot lat="0" lon="0" rev="0"/>
            </a:camera>
            <a:lightRig rig="balanced" dir="t">
              <a:rot lat="0" lon="0" rev="8700000"/>
            </a:lightRig>
          </a:scene3d>
          <a:sp3d>
            <a:bevelT w="190500" h="38100"/>
          </a:sp3d>
        </p:spPr>
      </p:pic>
      <p:sp>
        <p:nvSpPr>
          <p:cNvPr id="2" name="Textfeld 1">
            <a:extLst>
              <a:ext uri="{FF2B5EF4-FFF2-40B4-BE49-F238E27FC236}">
                <a16:creationId xmlns:a16="http://schemas.microsoft.com/office/drawing/2014/main" id="{D66CBD34-6793-4BEF-9A30-3E00160CBA45}"/>
              </a:ext>
            </a:extLst>
          </p:cNvPr>
          <p:cNvSpPr txBox="1"/>
          <p:nvPr/>
        </p:nvSpPr>
        <p:spPr>
          <a:xfrm rot="20789102">
            <a:off x="163841" y="699052"/>
            <a:ext cx="3683063" cy="461665"/>
          </a:xfrm>
          <a:prstGeom prst="rect">
            <a:avLst/>
          </a:prstGeom>
          <a:noFill/>
        </p:spPr>
        <p:txBody>
          <a:bodyPr wrap="square" rtlCol="0">
            <a:spAutoFit/>
          </a:bodyPr>
          <a:lstStyle/>
          <a:p>
            <a:r>
              <a:rPr lang="de-DE" sz="2400" dirty="0">
                <a:solidFill>
                  <a:srgbClr val="FF0000"/>
                </a:solidFill>
                <a:latin typeface="Bauhaus 93" panose="04030905020B02020C02" pitchFamily="82" charset="0"/>
              </a:rPr>
              <a:t>Känguru der Mathematik</a:t>
            </a:r>
          </a:p>
        </p:txBody>
      </p:sp>
      <p:sp>
        <p:nvSpPr>
          <p:cNvPr id="9" name="Textfeld 8">
            <a:extLst>
              <a:ext uri="{FF2B5EF4-FFF2-40B4-BE49-F238E27FC236}">
                <a16:creationId xmlns:a16="http://schemas.microsoft.com/office/drawing/2014/main" id="{6CC6B30E-2933-443E-9999-F46C92114851}"/>
              </a:ext>
            </a:extLst>
          </p:cNvPr>
          <p:cNvSpPr txBox="1"/>
          <p:nvPr/>
        </p:nvSpPr>
        <p:spPr>
          <a:xfrm>
            <a:off x="2005372" y="4586239"/>
            <a:ext cx="7472988" cy="1667188"/>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solidFill>
              </a:rPr>
              <a:t>Die Aufgaben sind Knobelaufgaben, Textaufgaben, geometrische Aufgaben und Aufgaben aus dem Bereich räumliches Vorstellungsvermögen und logisches Denken.</a:t>
            </a:r>
          </a:p>
          <a:p>
            <a:pPr marL="171450" indent="-171450">
              <a:lnSpc>
                <a:spcPct val="150000"/>
              </a:lnSpc>
              <a:buFont typeface="Arial" panose="020B0604020202020204" pitchFamily="34" charset="0"/>
              <a:buChar char="•"/>
            </a:pPr>
            <a:r>
              <a:rPr lang="de-DE" sz="1400" dirty="0">
                <a:solidFill>
                  <a:schemeClr val="bg1"/>
                </a:solidFill>
              </a:rPr>
              <a:t>Im Vordergrund steht dabei nach Angaben der Veranstalter die Fähigkeit, logisch zu kombinieren, „plumpes Auswendiglernen“ von Formeln sei nicht hilfreich.</a:t>
            </a:r>
          </a:p>
        </p:txBody>
      </p:sp>
      <p:sp>
        <p:nvSpPr>
          <p:cNvPr id="33" name="Textfeld 32">
            <a:extLst>
              <a:ext uri="{FF2B5EF4-FFF2-40B4-BE49-F238E27FC236}">
                <a16:creationId xmlns:a16="http://schemas.microsoft.com/office/drawing/2014/main" id="{69F997A0-5367-41BE-BEFA-9C58C014B8CA}"/>
              </a:ext>
            </a:extLst>
          </p:cNvPr>
          <p:cNvSpPr txBox="1"/>
          <p:nvPr/>
        </p:nvSpPr>
        <p:spPr>
          <a:xfrm>
            <a:off x="1991052" y="962633"/>
            <a:ext cx="6988356" cy="1344022"/>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de-DE" sz="1400" dirty="0">
                <a:solidFill>
                  <a:schemeClr val="bg1"/>
                </a:solidFill>
              </a:rPr>
              <a:t>„Känguru der Mathematik“ ist ein seit 1995 bestehender internationaler Multiple-Choice Mathematik-Wettbewerb, der den Namen seinem australischen Ursprung verdankt. </a:t>
            </a:r>
          </a:p>
          <a:p>
            <a:pPr marL="171450" lvl="0" indent="-171450">
              <a:lnSpc>
                <a:spcPct val="150000"/>
              </a:lnSpc>
              <a:buFont typeface="Arial" panose="020B0604020202020204" pitchFamily="34" charset="0"/>
              <a:buChar char="•"/>
            </a:pPr>
            <a:r>
              <a:rPr lang="de-DE" sz="1400" dirty="0">
                <a:solidFill>
                  <a:schemeClr val="bg1"/>
                </a:solidFill>
              </a:rPr>
              <a:t>Er wird jährlich am dritten Donnerstag im März durchgeführt.</a:t>
            </a:r>
          </a:p>
        </p:txBody>
      </p:sp>
      <p:sp>
        <p:nvSpPr>
          <p:cNvPr id="35" name="Textfeld 34">
            <a:extLst>
              <a:ext uri="{FF2B5EF4-FFF2-40B4-BE49-F238E27FC236}">
                <a16:creationId xmlns:a16="http://schemas.microsoft.com/office/drawing/2014/main" id="{FF0149D5-8DE8-4576-A1EE-E23A3CFF50BB}"/>
              </a:ext>
            </a:extLst>
          </p:cNvPr>
          <p:cNvSpPr txBox="1"/>
          <p:nvPr/>
        </p:nvSpPr>
        <p:spPr>
          <a:xfrm>
            <a:off x="2005373" y="2470404"/>
            <a:ext cx="6988356" cy="697692"/>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de-DE" sz="1400" dirty="0">
                <a:solidFill>
                  <a:schemeClr val="bg1"/>
                </a:solidFill>
              </a:rPr>
              <a:t>Unsere Schülerinnen und Schüler nehmen daran seit einigen Jahren teil.</a:t>
            </a:r>
          </a:p>
          <a:p>
            <a:pPr marL="171450" lvl="0" indent="-171450">
              <a:lnSpc>
                <a:spcPct val="150000"/>
              </a:lnSpc>
              <a:buFont typeface="Arial" panose="020B0604020202020204" pitchFamily="34" charset="0"/>
              <a:buChar char="•"/>
            </a:pPr>
            <a:r>
              <a:rPr lang="de-DE" sz="1400" dirty="0">
                <a:solidFill>
                  <a:schemeClr val="bg1"/>
                </a:solidFill>
              </a:rPr>
              <a:t>Es können Schülerinnen und Schüler der 3. bis 10. Klassen teilnehmen.</a:t>
            </a:r>
          </a:p>
        </p:txBody>
      </p:sp>
      <p:sp>
        <p:nvSpPr>
          <p:cNvPr id="59" name="Textfeld 58">
            <a:extLst>
              <a:ext uri="{FF2B5EF4-FFF2-40B4-BE49-F238E27FC236}">
                <a16:creationId xmlns:a16="http://schemas.microsoft.com/office/drawing/2014/main" id="{376FA025-2C40-468C-A89B-04162A66E555}"/>
              </a:ext>
            </a:extLst>
          </p:cNvPr>
          <p:cNvSpPr txBox="1"/>
          <p:nvPr/>
        </p:nvSpPr>
        <p:spPr>
          <a:xfrm>
            <a:off x="1991052" y="3366739"/>
            <a:ext cx="6988356" cy="1020857"/>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de-DE" sz="1400" dirty="0">
                <a:solidFill>
                  <a:schemeClr val="bg1"/>
                </a:solidFill>
              </a:rPr>
              <a:t>Der Wettbewerb dauert 75 Minuten.</a:t>
            </a:r>
          </a:p>
          <a:p>
            <a:pPr marL="171450" lvl="0" indent="-171450">
              <a:lnSpc>
                <a:spcPct val="150000"/>
              </a:lnSpc>
              <a:buFont typeface="Arial" panose="020B0604020202020204" pitchFamily="34" charset="0"/>
              <a:buChar char="•"/>
            </a:pPr>
            <a:r>
              <a:rPr lang="de-DE" sz="1400" dirty="0">
                <a:solidFill>
                  <a:schemeClr val="bg1"/>
                </a:solidFill>
              </a:rPr>
              <a:t>Die Klassen 3-6 müssen 24 Aufgaben, die Klassen 7-10 dagegen 30 Aufgaben lösen.</a:t>
            </a:r>
          </a:p>
        </p:txBody>
      </p:sp>
    </p:spTree>
    <p:extLst>
      <p:ext uri="{BB962C8B-B14F-4D97-AF65-F5344CB8AC3E}">
        <p14:creationId xmlns:p14="http://schemas.microsoft.com/office/powerpoint/2010/main" val="3125342504"/>
      </p:ext>
    </p:extLst>
  </p:cSld>
  <p:clrMapOvr>
    <a:masterClrMapping/>
  </p:clrMapOvr>
  <p:transition spd="slow" advClick="0" advTm="70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3" grpId="0"/>
      <p:bldP spid="35" grpId="0"/>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126F78F-E982-44EF-8871-04DFC08DBC2A}"/>
              </a:ext>
            </a:extLst>
          </p:cNvPr>
          <p:cNvSpPr txBox="1"/>
          <p:nvPr/>
        </p:nvSpPr>
        <p:spPr>
          <a:xfrm>
            <a:off x="2081112" y="605557"/>
            <a:ext cx="3942183" cy="369332"/>
          </a:xfrm>
          <a:prstGeom prst="rect">
            <a:avLst/>
          </a:prstGeom>
          <a:noFill/>
        </p:spPr>
        <p:txBody>
          <a:bodyPr wrap="square" rtlCol="0">
            <a:spAutoFit/>
          </a:bodyPr>
          <a:lstStyle/>
          <a:p>
            <a:r>
              <a:rPr lang="de-DE" b="1" dirty="0">
                <a:solidFill>
                  <a:schemeClr val="accent4">
                    <a:lumMod val="50000"/>
                  </a:schemeClr>
                </a:solidFill>
              </a:rPr>
              <a:t>Pythagoras von Samos</a:t>
            </a:r>
          </a:p>
        </p:txBody>
      </p:sp>
      <p:sp>
        <p:nvSpPr>
          <p:cNvPr id="3" name="Textfeld 2">
            <a:extLst>
              <a:ext uri="{FF2B5EF4-FFF2-40B4-BE49-F238E27FC236}">
                <a16:creationId xmlns:a16="http://schemas.microsoft.com/office/drawing/2014/main" id="{5E05ABF6-67F5-49B7-83F1-B75C83AC0902}"/>
              </a:ext>
            </a:extLst>
          </p:cNvPr>
          <p:cNvSpPr txBox="1"/>
          <p:nvPr/>
        </p:nvSpPr>
        <p:spPr>
          <a:xfrm>
            <a:off x="1155191" y="4737434"/>
            <a:ext cx="1670076" cy="400110"/>
          </a:xfrm>
          <a:prstGeom prst="rect">
            <a:avLst/>
          </a:prstGeom>
          <a:noFill/>
        </p:spPr>
        <p:txBody>
          <a:bodyPr wrap="square" rtlCol="0">
            <a:spAutoFit/>
          </a:bodyPr>
          <a:lstStyle/>
          <a:p>
            <a:r>
              <a:rPr lang="de-DE" sz="2000" b="1" dirty="0">
                <a:solidFill>
                  <a:schemeClr val="accent4">
                    <a:lumMod val="50000"/>
                  </a:schemeClr>
                </a:solidFill>
              </a:rPr>
              <a:t>a² + b² = c²</a:t>
            </a:r>
          </a:p>
        </p:txBody>
      </p:sp>
      <p:sp>
        <p:nvSpPr>
          <p:cNvPr id="6" name="Textfeld 5">
            <a:extLst>
              <a:ext uri="{FF2B5EF4-FFF2-40B4-BE49-F238E27FC236}">
                <a16:creationId xmlns:a16="http://schemas.microsoft.com/office/drawing/2014/main" id="{91018E3D-F0E9-4F80-B630-4E12B35ABC55}"/>
              </a:ext>
            </a:extLst>
          </p:cNvPr>
          <p:cNvSpPr txBox="1"/>
          <p:nvPr/>
        </p:nvSpPr>
        <p:spPr>
          <a:xfrm rot="1264438">
            <a:off x="7158894" y="1552967"/>
            <a:ext cx="4311201" cy="369332"/>
          </a:xfrm>
          <a:prstGeom prst="rect">
            <a:avLst/>
          </a:prstGeom>
          <a:noFill/>
        </p:spPr>
        <p:txBody>
          <a:bodyPr wrap="square" rtlCol="0">
            <a:spAutoFit/>
          </a:bodyPr>
          <a:lstStyle/>
          <a:p>
            <a:r>
              <a:rPr lang="de-DE" dirty="0">
                <a:solidFill>
                  <a:schemeClr val="accent4">
                    <a:lumMod val="50000"/>
                  </a:schemeClr>
                </a:solidFill>
              </a:rPr>
              <a:t>Kathete² + Kathete² = Hypotenuse²</a:t>
            </a:r>
          </a:p>
        </p:txBody>
      </p:sp>
      <p:pic>
        <p:nvPicPr>
          <p:cNvPr id="7" name="Grafik 6">
            <a:extLst>
              <a:ext uri="{FF2B5EF4-FFF2-40B4-BE49-F238E27FC236}">
                <a16:creationId xmlns:a16="http://schemas.microsoft.com/office/drawing/2014/main" id="{E0076C05-3481-42C4-9E60-24B5E52202CD}"/>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rcRect l="21456" t="5988" r="3210" b="3277"/>
          <a:stretch/>
        </p:blipFill>
        <p:spPr>
          <a:xfrm rot="16200000">
            <a:off x="606109" y="2062530"/>
            <a:ext cx="2560191" cy="2312639"/>
          </a:xfrm>
          <a:prstGeom prst="rect">
            <a:avLst/>
          </a:prstGeom>
          <a:solidFill>
            <a:schemeClr val="tx1"/>
          </a:solidFill>
          <a:ln w="19050">
            <a:solidFill>
              <a:schemeClr val="bg1"/>
            </a:solidFill>
          </a:ln>
        </p:spPr>
      </p:pic>
      <p:sp>
        <p:nvSpPr>
          <p:cNvPr id="4" name="Textfeld 3">
            <a:extLst>
              <a:ext uri="{FF2B5EF4-FFF2-40B4-BE49-F238E27FC236}">
                <a16:creationId xmlns:a16="http://schemas.microsoft.com/office/drawing/2014/main" id="{02F4CEC2-D8B7-4988-8153-D2142A46E9A5}"/>
              </a:ext>
            </a:extLst>
          </p:cNvPr>
          <p:cNvSpPr txBox="1"/>
          <p:nvPr/>
        </p:nvSpPr>
        <p:spPr>
          <a:xfrm>
            <a:off x="3556932" y="2344482"/>
            <a:ext cx="4932726" cy="954107"/>
          </a:xfrm>
          <a:prstGeom prst="rect">
            <a:avLst/>
          </a:prstGeom>
          <a:noFill/>
        </p:spPr>
        <p:txBody>
          <a:bodyPr wrap="square" rtlCol="0">
            <a:spAutoFit/>
          </a:bodyPr>
          <a:lstStyle/>
          <a:p>
            <a:r>
              <a:rPr lang="de-DE" sz="1400" dirty="0">
                <a:solidFill>
                  <a:schemeClr val="bg1"/>
                </a:solidFill>
              </a:rPr>
              <a:t>Der Satz des Pythagoras besagt, dass in einem rechtwinkligen Dreieck die Summe der Quadrate der Katheten genauso groß ist wie das Quadrat der Hypotenuse.</a:t>
            </a:r>
          </a:p>
        </p:txBody>
      </p:sp>
      <p:sp>
        <p:nvSpPr>
          <p:cNvPr id="5" name="Textfeld 4">
            <a:extLst>
              <a:ext uri="{FF2B5EF4-FFF2-40B4-BE49-F238E27FC236}">
                <a16:creationId xmlns:a16="http://schemas.microsoft.com/office/drawing/2014/main" id="{BA6C6931-CB87-47FE-A7C0-397E9D148A36}"/>
              </a:ext>
            </a:extLst>
          </p:cNvPr>
          <p:cNvSpPr txBox="1"/>
          <p:nvPr/>
        </p:nvSpPr>
        <p:spPr>
          <a:xfrm>
            <a:off x="3556932" y="2913857"/>
            <a:ext cx="5142451" cy="1938992"/>
          </a:xfrm>
          <a:prstGeom prst="rect">
            <a:avLst/>
          </a:prstGeom>
          <a:noFill/>
        </p:spPr>
        <p:txBody>
          <a:bodyPr wrap="square" rtlCol="0">
            <a:spAutoFit/>
          </a:bodyPr>
          <a:lstStyle/>
          <a:p>
            <a:endParaRPr lang="de-DE" dirty="0"/>
          </a:p>
          <a:p>
            <a:endParaRPr lang="de-DE" dirty="0"/>
          </a:p>
          <a:p>
            <a:r>
              <a:rPr lang="de-DE" sz="1400" dirty="0">
                <a:solidFill>
                  <a:schemeClr val="bg1"/>
                </a:solidFill>
              </a:rPr>
              <a:t>Die </a:t>
            </a:r>
            <a:r>
              <a:rPr lang="de-DE" sz="1400" b="1" dirty="0">
                <a:solidFill>
                  <a:schemeClr val="bg1"/>
                </a:solidFill>
              </a:rPr>
              <a:t>Hypotenuse</a:t>
            </a:r>
            <a:r>
              <a:rPr lang="de-DE" sz="1400" dirty="0">
                <a:solidFill>
                  <a:schemeClr val="bg1"/>
                </a:solidFill>
              </a:rPr>
              <a:t> ist die längste Seite eines rechtwinkliges Dreiecks. Sie liegt stets gegenüber dem rechten Winkel.</a:t>
            </a:r>
          </a:p>
          <a:p>
            <a:endParaRPr lang="de-DE" sz="1400" dirty="0">
              <a:solidFill>
                <a:schemeClr val="bg1"/>
              </a:solidFill>
            </a:endParaRPr>
          </a:p>
          <a:p>
            <a:r>
              <a:rPr lang="de-DE" sz="1400" dirty="0">
                <a:solidFill>
                  <a:schemeClr val="bg1"/>
                </a:solidFill>
              </a:rPr>
              <a:t>Als </a:t>
            </a:r>
            <a:r>
              <a:rPr lang="de-DE" sz="1400" b="1" dirty="0">
                <a:solidFill>
                  <a:schemeClr val="bg1"/>
                </a:solidFill>
              </a:rPr>
              <a:t>Kathete</a:t>
            </a:r>
            <a:r>
              <a:rPr lang="de-DE" sz="1400" dirty="0">
                <a:solidFill>
                  <a:schemeClr val="bg1"/>
                </a:solidFill>
              </a:rPr>
              <a:t> bezeichnet man jede der beiden kürzeren Seiten des rechtwinkligen Dreiecks. Diese beiden Seiten bilden den rechten Winkel.</a:t>
            </a:r>
          </a:p>
        </p:txBody>
      </p:sp>
      <p:sp>
        <p:nvSpPr>
          <p:cNvPr id="8" name="Textfeld 7">
            <a:extLst>
              <a:ext uri="{FF2B5EF4-FFF2-40B4-BE49-F238E27FC236}">
                <a16:creationId xmlns:a16="http://schemas.microsoft.com/office/drawing/2014/main" id="{AAEA2118-58F7-4ACD-8E37-245882B33F30}"/>
              </a:ext>
            </a:extLst>
          </p:cNvPr>
          <p:cNvSpPr txBox="1"/>
          <p:nvPr/>
        </p:nvSpPr>
        <p:spPr>
          <a:xfrm>
            <a:off x="1155191" y="1111381"/>
            <a:ext cx="5581169" cy="523220"/>
          </a:xfrm>
          <a:prstGeom prst="rect">
            <a:avLst/>
          </a:prstGeom>
          <a:noFill/>
        </p:spPr>
        <p:txBody>
          <a:bodyPr wrap="square" rtlCol="0">
            <a:spAutoFit/>
          </a:bodyPr>
          <a:lstStyle/>
          <a:p>
            <a:r>
              <a:rPr lang="de-DE" sz="1400" dirty="0">
                <a:solidFill>
                  <a:schemeClr val="bg1"/>
                </a:solidFill>
              </a:rPr>
              <a:t>Pythagoras war ein griechischer Philosoph, der um 570 v. Chr. auf Samos geboren wurde und etwa 510 v. Chr. verstarb.</a:t>
            </a:r>
          </a:p>
        </p:txBody>
      </p:sp>
    </p:spTree>
    <p:extLst>
      <p:ext uri="{BB962C8B-B14F-4D97-AF65-F5344CB8AC3E}">
        <p14:creationId xmlns:p14="http://schemas.microsoft.com/office/powerpoint/2010/main" val="2637216155"/>
      </p:ext>
    </p:extLst>
  </p:cSld>
  <p:clrMapOvr>
    <a:masterClrMapping/>
  </p:clrMapOvr>
  <p:transition spd="slow" advClick="0" advTm="70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4"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C91694E-C0D4-4A3C-B90E-03C93C92AE5D}"/>
              </a:ext>
            </a:extLst>
          </p:cNvPr>
          <p:cNvSpPr txBox="1"/>
          <p:nvPr/>
        </p:nvSpPr>
        <p:spPr>
          <a:xfrm>
            <a:off x="1457218" y="995560"/>
            <a:ext cx="2687216" cy="461665"/>
          </a:xfrm>
          <a:prstGeom prst="rect">
            <a:avLst/>
          </a:prstGeom>
          <a:noFill/>
        </p:spPr>
        <p:txBody>
          <a:bodyPr wrap="square" rtlCol="0">
            <a:spAutoFit/>
          </a:bodyPr>
          <a:lstStyle/>
          <a:p>
            <a:r>
              <a:rPr lang="de-DE" sz="2400" b="1" dirty="0"/>
              <a:t>Thales von Milet</a:t>
            </a:r>
          </a:p>
        </p:txBody>
      </p:sp>
      <p:sp>
        <p:nvSpPr>
          <p:cNvPr id="5" name="Rechteck 4">
            <a:extLst>
              <a:ext uri="{FF2B5EF4-FFF2-40B4-BE49-F238E27FC236}">
                <a16:creationId xmlns:a16="http://schemas.microsoft.com/office/drawing/2014/main" id="{C29BA727-AFDA-42C7-BD99-D1FDCB017CA7}"/>
              </a:ext>
            </a:extLst>
          </p:cNvPr>
          <p:cNvSpPr/>
          <p:nvPr/>
        </p:nvSpPr>
        <p:spPr>
          <a:xfrm>
            <a:off x="3048000" y="2828836"/>
            <a:ext cx="6096000" cy="369332"/>
          </a:xfrm>
          <a:prstGeom prst="rect">
            <a:avLst/>
          </a:prstGeom>
        </p:spPr>
        <p:txBody>
          <a:bodyPr>
            <a:spAutoFit/>
          </a:bodyPr>
          <a:lstStyle/>
          <a:p>
            <a:endParaRPr lang="de-DE" dirty="0"/>
          </a:p>
        </p:txBody>
      </p:sp>
      <p:sp>
        <p:nvSpPr>
          <p:cNvPr id="6" name="Textfeld 5">
            <a:extLst>
              <a:ext uri="{FF2B5EF4-FFF2-40B4-BE49-F238E27FC236}">
                <a16:creationId xmlns:a16="http://schemas.microsoft.com/office/drawing/2014/main" id="{B53F2D3C-69CE-4637-AA2E-5A49C3ACFE77}"/>
              </a:ext>
            </a:extLst>
          </p:cNvPr>
          <p:cNvSpPr txBox="1"/>
          <p:nvPr/>
        </p:nvSpPr>
        <p:spPr>
          <a:xfrm>
            <a:off x="1457218" y="1480309"/>
            <a:ext cx="7184749" cy="923330"/>
          </a:xfrm>
          <a:prstGeom prst="rect">
            <a:avLst/>
          </a:prstGeom>
          <a:noFill/>
        </p:spPr>
        <p:txBody>
          <a:bodyPr wrap="square" rtlCol="0">
            <a:spAutoFit/>
          </a:bodyPr>
          <a:lstStyle/>
          <a:p>
            <a:r>
              <a:rPr lang="de-DE" dirty="0"/>
              <a:t>Thales von Milet lebte etwa von 624 v. Chr. bis 548 v. Chr.</a:t>
            </a:r>
          </a:p>
          <a:p>
            <a:r>
              <a:rPr lang="de-DE" dirty="0"/>
              <a:t>Die Stadt Milet, aus der er stammt, liegt im Südwesten Kleinasiens, auf heute türkischem Gebiet.</a:t>
            </a:r>
          </a:p>
        </p:txBody>
      </p:sp>
      <p:sp>
        <p:nvSpPr>
          <p:cNvPr id="7" name="Rechteck 6">
            <a:extLst>
              <a:ext uri="{FF2B5EF4-FFF2-40B4-BE49-F238E27FC236}">
                <a16:creationId xmlns:a16="http://schemas.microsoft.com/office/drawing/2014/main" id="{C83FAFDF-E862-4844-883E-0D177FD0BC01}"/>
              </a:ext>
            </a:extLst>
          </p:cNvPr>
          <p:cNvSpPr/>
          <p:nvPr/>
        </p:nvSpPr>
        <p:spPr>
          <a:xfrm>
            <a:off x="1457218" y="2782669"/>
            <a:ext cx="7270595" cy="646331"/>
          </a:xfrm>
          <a:prstGeom prst="rect">
            <a:avLst/>
          </a:prstGeom>
        </p:spPr>
        <p:txBody>
          <a:bodyPr wrap="square">
            <a:spAutoFit/>
          </a:bodyPr>
          <a:lstStyle/>
          <a:p>
            <a:r>
              <a:rPr lang="de-DE" dirty="0"/>
              <a:t>Der Satz, dass die </a:t>
            </a:r>
            <a:r>
              <a:rPr lang="de-DE" b="1" dirty="0"/>
              <a:t>Winkelsumme im Dreieck 180° </a:t>
            </a:r>
            <a:r>
              <a:rPr lang="de-DE" dirty="0"/>
              <a:t>beträgt, geht auf ihn zurück. </a:t>
            </a:r>
          </a:p>
        </p:txBody>
      </p:sp>
      <p:sp>
        <p:nvSpPr>
          <p:cNvPr id="9" name="Textfeld 8">
            <a:extLst>
              <a:ext uri="{FF2B5EF4-FFF2-40B4-BE49-F238E27FC236}">
                <a16:creationId xmlns:a16="http://schemas.microsoft.com/office/drawing/2014/main" id="{57928425-9A89-4C69-BF59-04EB84172DEE}"/>
              </a:ext>
            </a:extLst>
          </p:cNvPr>
          <p:cNvSpPr txBox="1"/>
          <p:nvPr/>
        </p:nvSpPr>
        <p:spPr>
          <a:xfrm>
            <a:off x="1457218" y="3657601"/>
            <a:ext cx="6002948" cy="1477328"/>
          </a:xfrm>
          <a:prstGeom prst="rect">
            <a:avLst/>
          </a:prstGeom>
          <a:noFill/>
        </p:spPr>
        <p:txBody>
          <a:bodyPr wrap="square" rtlCol="0">
            <a:spAutoFit/>
          </a:bodyPr>
          <a:lstStyle/>
          <a:p>
            <a:r>
              <a:rPr lang="de-DE" dirty="0"/>
              <a:t>Konstruiert man ein Dreieck aus den beiden Eckpunkten des Durchmessers eines Halbkreises und einem weiteren Punkt auf dem Kreisrand, so erhält man immer ein rechtwinkliges Dreieck. Auch diese Erkenntnis geht auf Thales zurück (</a:t>
            </a:r>
            <a:r>
              <a:rPr lang="de-DE" b="1" dirty="0" err="1"/>
              <a:t>Thaleskreis</a:t>
            </a:r>
            <a:r>
              <a:rPr lang="de-DE" dirty="0"/>
              <a:t>). </a:t>
            </a:r>
          </a:p>
        </p:txBody>
      </p:sp>
      <p:pic>
        <p:nvPicPr>
          <p:cNvPr id="11" name="Grafik 10">
            <a:extLst>
              <a:ext uri="{FF2B5EF4-FFF2-40B4-BE49-F238E27FC236}">
                <a16:creationId xmlns:a16="http://schemas.microsoft.com/office/drawing/2014/main" id="{B4C9F728-7E52-4E75-8765-C83B16A5F2C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val="0"/>
              </a:ext>
            </a:extLst>
          </a:blip>
          <a:stretch>
            <a:fillRect/>
          </a:stretch>
        </p:blipFill>
        <p:spPr>
          <a:xfrm>
            <a:off x="9629655" y="511338"/>
            <a:ext cx="1470308" cy="1856897"/>
          </a:xfrm>
          <a:prstGeom prst="rect">
            <a:avLst/>
          </a:prstGeom>
          <a:ln w="12700">
            <a:solidFill>
              <a:schemeClr val="bg1"/>
            </a:solidFill>
          </a:ln>
        </p:spPr>
      </p:pic>
      <p:sp>
        <p:nvSpPr>
          <p:cNvPr id="12" name="Textfeld 11">
            <a:extLst>
              <a:ext uri="{FF2B5EF4-FFF2-40B4-BE49-F238E27FC236}">
                <a16:creationId xmlns:a16="http://schemas.microsoft.com/office/drawing/2014/main" id="{1949D163-404F-4D5E-B320-6E11C26C075A}"/>
              </a:ext>
            </a:extLst>
          </p:cNvPr>
          <p:cNvSpPr txBox="1"/>
          <p:nvPr/>
        </p:nvSpPr>
        <p:spPr>
          <a:xfrm>
            <a:off x="10593658" y="2403639"/>
            <a:ext cx="825191" cy="246221"/>
          </a:xfrm>
          <a:prstGeom prst="rect">
            <a:avLst/>
          </a:prstGeom>
          <a:noFill/>
        </p:spPr>
        <p:txBody>
          <a:bodyPr wrap="square" rtlCol="0">
            <a:spAutoFit/>
          </a:bodyPr>
          <a:lstStyle/>
          <a:p>
            <a:r>
              <a:rPr lang="de-DE" sz="1000" dirty="0"/>
              <a:t>focus.de</a:t>
            </a:r>
          </a:p>
        </p:txBody>
      </p:sp>
      <p:pic>
        <p:nvPicPr>
          <p:cNvPr id="4" name="Grafik 3" descr="Ein Bild, das Text enthält.&#10;&#10;Automatisch generierte Beschreibung">
            <a:extLst>
              <a:ext uri="{FF2B5EF4-FFF2-40B4-BE49-F238E27FC236}">
                <a16:creationId xmlns:a16="http://schemas.microsoft.com/office/drawing/2014/main" id="{96E88A64-FE92-4BF5-9B21-67852662EAD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11000"/>
                    </a14:imgEffect>
                    <a14:imgEffect>
                      <a14:brightnessContrast bright="45000"/>
                    </a14:imgEffect>
                  </a14:imgLayer>
                </a14:imgProps>
              </a:ext>
              <a:ext uri="{28A0092B-C50C-407E-A947-70E740481C1C}">
                <a14:useLocalDpi xmlns:a14="http://schemas.microsoft.com/office/drawing/2010/main" val="0"/>
              </a:ext>
            </a:extLst>
          </a:blip>
          <a:srcRect l="6839" t="18322" r="1920" b="10195"/>
          <a:stretch/>
        </p:blipFill>
        <p:spPr>
          <a:xfrm>
            <a:off x="7994708" y="3657601"/>
            <a:ext cx="2298584" cy="1350627"/>
          </a:xfrm>
          <a:prstGeom prst="rect">
            <a:avLst/>
          </a:prstGeom>
          <a:ln w="19050">
            <a:solidFill>
              <a:schemeClr val="bg1"/>
            </a:solidFill>
          </a:ln>
        </p:spPr>
      </p:pic>
    </p:spTree>
    <p:extLst>
      <p:ext uri="{BB962C8B-B14F-4D97-AF65-F5344CB8AC3E}">
        <p14:creationId xmlns:p14="http://schemas.microsoft.com/office/powerpoint/2010/main" val="4101856897"/>
      </p:ext>
    </p:extLst>
  </p:cSld>
  <p:clrMapOvr>
    <a:masterClrMapping/>
  </p:clrMapOvr>
  <p:transition spd="slow" advClick="0" advTm="70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E13A5D7-7B3F-46C6-9000-949FB123C9D0}"/>
              </a:ext>
            </a:extLst>
          </p:cNvPr>
          <p:cNvSpPr txBox="1"/>
          <p:nvPr/>
        </p:nvSpPr>
        <p:spPr>
          <a:xfrm>
            <a:off x="744582" y="742932"/>
            <a:ext cx="5240323" cy="369332"/>
          </a:xfrm>
          <a:prstGeom prst="rect">
            <a:avLst/>
          </a:prstGeom>
          <a:noFill/>
        </p:spPr>
        <p:txBody>
          <a:bodyPr wrap="square" rtlCol="0">
            <a:spAutoFit/>
          </a:bodyPr>
          <a:lstStyle/>
          <a:p>
            <a:r>
              <a:rPr lang="de-DE" b="1" dirty="0">
                <a:solidFill>
                  <a:schemeClr val="accent6">
                    <a:lumMod val="75000"/>
                  </a:schemeClr>
                </a:solidFill>
              </a:rPr>
              <a:t>Unterhaltsames mit und ohne Mathematik</a:t>
            </a:r>
          </a:p>
        </p:txBody>
      </p:sp>
      <p:sp>
        <p:nvSpPr>
          <p:cNvPr id="3" name="Textfeld 2">
            <a:extLst>
              <a:ext uri="{FF2B5EF4-FFF2-40B4-BE49-F238E27FC236}">
                <a16:creationId xmlns:a16="http://schemas.microsoft.com/office/drawing/2014/main" id="{FE495572-FD38-4F8D-BA13-A1FFF02A1FC4}"/>
              </a:ext>
            </a:extLst>
          </p:cNvPr>
          <p:cNvSpPr txBox="1"/>
          <p:nvPr/>
        </p:nvSpPr>
        <p:spPr>
          <a:xfrm>
            <a:off x="802547" y="1239211"/>
            <a:ext cx="3842158" cy="1169551"/>
          </a:xfrm>
          <a:prstGeom prst="rect">
            <a:avLst/>
          </a:prstGeom>
          <a:noFill/>
        </p:spPr>
        <p:txBody>
          <a:bodyPr wrap="square" rtlCol="0">
            <a:spAutoFit/>
          </a:bodyPr>
          <a:lstStyle/>
          <a:p>
            <a:r>
              <a:rPr lang="de-DE" sz="1400" b="1" dirty="0">
                <a:solidFill>
                  <a:schemeClr val="bg1"/>
                </a:solidFill>
              </a:rPr>
              <a:t>Setze die Zahlenreihen fort:</a:t>
            </a:r>
          </a:p>
          <a:p>
            <a:endParaRPr lang="de-DE" sz="1400" dirty="0">
              <a:solidFill>
                <a:schemeClr val="bg1"/>
              </a:solidFill>
            </a:endParaRPr>
          </a:p>
          <a:p>
            <a:pPr marL="342900" indent="-342900">
              <a:buAutoNum type="arabicPlain" startAt="121"/>
            </a:pPr>
            <a:r>
              <a:rPr lang="de-DE" sz="1400" dirty="0">
                <a:solidFill>
                  <a:schemeClr val="bg1"/>
                </a:solidFill>
              </a:rPr>
              <a:t>  11    16    4    9    __      __     </a:t>
            </a:r>
          </a:p>
          <a:p>
            <a:endParaRPr lang="de-DE" sz="1400" dirty="0">
              <a:solidFill>
                <a:schemeClr val="bg1"/>
              </a:solidFill>
            </a:endParaRPr>
          </a:p>
          <a:p>
            <a:r>
              <a:rPr lang="de-DE" sz="1400" dirty="0">
                <a:solidFill>
                  <a:schemeClr val="bg1"/>
                </a:solidFill>
              </a:rPr>
              <a:t>25    22    26    23    27   __    __   </a:t>
            </a:r>
          </a:p>
        </p:txBody>
      </p:sp>
      <p:sp>
        <p:nvSpPr>
          <p:cNvPr id="4" name="Textfeld 3">
            <a:extLst>
              <a:ext uri="{FF2B5EF4-FFF2-40B4-BE49-F238E27FC236}">
                <a16:creationId xmlns:a16="http://schemas.microsoft.com/office/drawing/2014/main" id="{2F9252B9-1B68-46F1-B741-531587378F41}"/>
              </a:ext>
            </a:extLst>
          </p:cNvPr>
          <p:cNvSpPr txBox="1"/>
          <p:nvPr/>
        </p:nvSpPr>
        <p:spPr>
          <a:xfrm>
            <a:off x="6128438" y="1219495"/>
            <a:ext cx="3372374" cy="2031325"/>
          </a:xfrm>
          <a:prstGeom prst="rect">
            <a:avLst/>
          </a:prstGeom>
          <a:noFill/>
        </p:spPr>
        <p:txBody>
          <a:bodyPr wrap="square" rtlCol="0">
            <a:spAutoFit/>
          </a:bodyPr>
          <a:lstStyle/>
          <a:p>
            <a:r>
              <a:rPr lang="de-DE" sz="1400" b="1" dirty="0">
                <a:solidFill>
                  <a:schemeClr val="bg1"/>
                </a:solidFill>
              </a:rPr>
              <a:t>Tiere gesucht:</a:t>
            </a:r>
          </a:p>
          <a:p>
            <a:endParaRPr lang="de-DE" sz="1400" dirty="0">
              <a:solidFill>
                <a:schemeClr val="bg1"/>
              </a:solidFill>
            </a:endParaRPr>
          </a:p>
          <a:p>
            <a:r>
              <a:rPr lang="de-DE" sz="1400" dirty="0" err="1">
                <a:solidFill>
                  <a:schemeClr val="bg1"/>
                </a:solidFill>
              </a:rPr>
              <a:t>abcehlsw</a:t>
            </a:r>
            <a:endParaRPr lang="de-DE" sz="1400" dirty="0">
              <a:solidFill>
                <a:schemeClr val="bg1"/>
              </a:solidFill>
            </a:endParaRPr>
          </a:p>
          <a:p>
            <a:endParaRPr lang="de-DE" sz="1400" dirty="0">
              <a:solidFill>
                <a:schemeClr val="bg1"/>
              </a:solidFill>
            </a:endParaRPr>
          </a:p>
          <a:p>
            <a:r>
              <a:rPr lang="de-DE" sz="1400" dirty="0" err="1">
                <a:solidFill>
                  <a:schemeClr val="bg1"/>
                </a:solidFill>
              </a:rPr>
              <a:t>aäbenrs</a:t>
            </a:r>
            <a:endParaRPr lang="de-DE" sz="1400" dirty="0">
              <a:solidFill>
                <a:schemeClr val="bg1"/>
              </a:solidFill>
            </a:endParaRPr>
          </a:p>
          <a:p>
            <a:endParaRPr lang="de-DE" sz="1400" dirty="0">
              <a:solidFill>
                <a:schemeClr val="bg1"/>
              </a:solidFill>
            </a:endParaRPr>
          </a:p>
          <a:p>
            <a:r>
              <a:rPr lang="de-DE" sz="1400" dirty="0" err="1">
                <a:solidFill>
                  <a:schemeClr val="bg1"/>
                </a:solidFill>
              </a:rPr>
              <a:t>aeegilnnrrtt</a:t>
            </a:r>
            <a:endParaRPr lang="de-DE" sz="1400" dirty="0">
              <a:solidFill>
                <a:schemeClr val="bg1"/>
              </a:solidFill>
            </a:endParaRPr>
          </a:p>
          <a:p>
            <a:endParaRPr lang="de-DE" sz="1400" dirty="0"/>
          </a:p>
          <a:p>
            <a:endParaRPr lang="de-DE" sz="1400" dirty="0"/>
          </a:p>
        </p:txBody>
      </p:sp>
      <p:sp>
        <p:nvSpPr>
          <p:cNvPr id="9" name="Rectangle 1">
            <a:extLst>
              <a:ext uri="{FF2B5EF4-FFF2-40B4-BE49-F238E27FC236}">
                <a16:creationId xmlns:a16="http://schemas.microsoft.com/office/drawing/2014/main" id="{4EBD060F-5991-4217-B4D1-A3AFDDDDD65A}"/>
              </a:ext>
            </a:extLst>
          </p:cNvPr>
          <p:cNvSpPr>
            <a:spLocks noChangeArrowheads="1"/>
          </p:cNvSpPr>
          <p:nvPr/>
        </p:nvSpPr>
        <p:spPr bwMode="auto">
          <a:xfrm>
            <a:off x="3552955" y="3429256"/>
            <a:ext cx="10846206" cy="40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graphicFrame>
        <p:nvGraphicFramePr>
          <p:cNvPr id="10" name="Tabelle 9">
            <a:extLst>
              <a:ext uri="{FF2B5EF4-FFF2-40B4-BE49-F238E27FC236}">
                <a16:creationId xmlns:a16="http://schemas.microsoft.com/office/drawing/2014/main" id="{550B9D45-ADF4-4FEF-8150-E7AF4CB94E9E}"/>
              </a:ext>
            </a:extLst>
          </p:cNvPr>
          <p:cNvGraphicFramePr>
            <a:graphicFrameLocks noGrp="1"/>
          </p:cNvGraphicFramePr>
          <p:nvPr>
            <p:extLst>
              <p:ext uri="{D42A27DB-BD31-4B8C-83A1-F6EECF244321}">
                <p14:modId xmlns:p14="http://schemas.microsoft.com/office/powerpoint/2010/main" val="3495123296"/>
              </p:ext>
            </p:extLst>
          </p:nvPr>
        </p:nvGraphicFramePr>
        <p:xfrm>
          <a:off x="876937" y="3204149"/>
          <a:ext cx="3057525" cy="3464433"/>
        </p:xfrm>
        <a:graphic>
          <a:graphicData uri="http://schemas.openxmlformats.org/drawingml/2006/table">
            <a:tbl>
              <a:tblPr firstRow="1" bandRow="1"/>
              <a:tblGrid>
                <a:gridCol w="339725">
                  <a:extLst>
                    <a:ext uri="{9D8B030D-6E8A-4147-A177-3AD203B41FA5}">
                      <a16:colId xmlns:a16="http://schemas.microsoft.com/office/drawing/2014/main" val="2697614644"/>
                    </a:ext>
                  </a:extLst>
                </a:gridCol>
                <a:gridCol w="339725">
                  <a:extLst>
                    <a:ext uri="{9D8B030D-6E8A-4147-A177-3AD203B41FA5}">
                      <a16:colId xmlns:a16="http://schemas.microsoft.com/office/drawing/2014/main" val="2963484599"/>
                    </a:ext>
                  </a:extLst>
                </a:gridCol>
                <a:gridCol w="339725">
                  <a:extLst>
                    <a:ext uri="{9D8B030D-6E8A-4147-A177-3AD203B41FA5}">
                      <a16:colId xmlns:a16="http://schemas.microsoft.com/office/drawing/2014/main" val="3230490792"/>
                    </a:ext>
                  </a:extLst>
                </a:gridCol>
                <a:gridCol w="339725">
                  <a:extLst>
                    <a:ext uri="{9D8B030D-6E8A-4147-A177-3AD203B41FA5}">
                      <a16:colId xmlns:a16="http://schemas.microsoft.com/office/drawing/2014/main" val="790509226"/>
                    </a:ext>
                  </a:extLst>
                </a:gridCol>
                <a:gridCol w="339725">
                  <a:extLst>
                    <a:ext uri="{9D8B030D-6E8A-4147-A177-3AD203B41FA5}">
                      <a16:colId xmlns:a16="http://schemas.microsoft.com/office/drawing/2014/main" val="3093530092"/>
                    </a:ext>
                  </a:extLst>
                </a:gridCol>
                <a:gridCol w="339725">
                  <a:extLst>
                    <a:ext uri="{9D8B030D-6E8A-4147-A177-3AD203B41FA5}">
                      <a16:colId xmlns:a16="http://schemas.microsoft.com/office/drawing/2014/main" val="1293144341"/>
                    </a:ext>
                  </a:extLst>
                </a:gridCol>
                <a:gridCol w="339725">
                  <a:extLst>
                    <a:ext uri="{9D8B030D-6E8A-4147-A177-3AD203B41FA5}">
                      <a16:colId xmlns:a16="http://schemas.microsoft.com/office/drawing/2014/main" val="25272839"/>
                    </a:ext>
                  </a:extLst>
                </a:gridCol>
                <a:gridCol w="339725">
                  <a:extLst>
                    <a:ext uri="{9D8B030D-6E8A-4147-A177-3AD203B41FA5}">
                      <a16:colId xmlns:a16="http://schemas.microsoft.com/office/drawing/2014/main" val="3626208161"/>
                    </a:ext>
                  </a:extLst>
                </a:gridCol>
                <a:gridCol w="339725">
                  <a:extLst>
                    <a:ext uri="{9D8B030D-6E8A-4147-A177-3AD203B41FA5}">
                      <a16:colId xmlns:a16="http://schemas.microsoft.com/office/drawing/2014/main" val="74991004"/>
                    </a:ext>
                  </a:extLst>
                </a:gridCol>
              </a:tblGrid>
              <a:tr h="321310">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a:effectLst/>
                          <a:latin typeface="Arial" panose="020B0604020202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de-D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de-DE"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7</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nSpc>
                          <a:spcPct val="107000"/>
                        </a:lnSpc>
                        <a:spcAft>
                          <a:spcPts val="0"/>
                        </a:spcAft>
                      </a:pPr>
                      <a:r>
                        <a:rPr lang="de-DE" sz="1800">
                          <a:effectLst/>
                          <a:latin typeface="Arial" panose="020B0604020202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extLst>
                  <a:ext uri="{0D108BD9-81ED-4DB2-BD59-A6C34878D82A}">
                    <a16:rowId xmlns:a16="http://schemas.microsoft.com/office/drawing/2014/main" val="3227302032"/>
                  </a:ext>
                </a:extLst>
              </a:tr>
              <a:tr h="321310">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6</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a:effectLst/>
                          <a:latin typeface="Arial" panose="020B0604020202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de-DE"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4</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de-DE" sz="1800">
                          <a:effectLst/>
                          <a:latin typeface="Arial" panose="020B0604020202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nSpc>
                          <a:spcPct val="107000"/>
                        </a:lnSpc>
                        <a:spcAft>
                          <a:spcPts val="0"/>
                        </a:spcAft>
                      </a:pPr>
                      <a:r>
                        <a:rPr lang="de-DE" sz="1800">
                          <a:effectLst/>
                          <a:latin typeface="Arial" panose="020B0604020202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extLst>
                  <a:ext uri="{0D108BD9-81ED-4DB2-BD59-A6C34878D82A}">
                    <a16:rowId xmlns:a16="http://schemas.microsoft.com/office/drawing/2014/main" val="3738131837"/>
                  </a:ext>
                </a:extLst>
              </a:tr>
              <a:tr h="321310">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4</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de-DE" sz="18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7</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9</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extLst>
                  <a:ext uri="{0D108BD9-81ED-4DB2-BD59-A6C34878D82A}">
                    <a16:rowId xmlns:a16="http://schemas.microsoft.com/office/drawing/2014/main" val="1026442457"/>
                  </a:ext>
                </a:extLst>
              </a:tr>
              <a:tr h="321310">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4</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extLst>
                  <a:ext uri="{0D108BD9-81ED-4DB2-BD59-A6C34878D82A}">
                    <a16:rowId xmlns:a16="http://schemas.microsoft.com/office/drawing/2014/main" val="3785546646"/>
                  </a:ext>
                </a:extLst>
              </a:tr>
              <a:tr h="321310">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7</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extLst>
                  <a:ext uri="{0D108BD9-81ED-4DB2-BD59-A6C34878D82A}">
                    <a16:rowId xmlns:a16="http://schemas.microsoft.com/office/drawing/2014/main" val="3280155800"/>
                  </a:ext>
                </a:extLst>
              </a:tr>
              <a:tr h="321310">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9</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6</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extLst>
                  <a:ext uri="{0D108BD9-81ED-4DB2-BD59-A6C34878D82A}">
                    <a16:rowId xmlns:a16="http://schemas.microsoft.com/office/drawing/2014/main" val="2773368518"/>
                  </a:ext>
                </a:extLst>
              </a:tr>
              <a:tr h="321310">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6</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4</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442973839"/>
                  </a:ext>
                </a:extLst>
              </a:tr>
              <a:tr h="321310">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7</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16132302"/>
                  </a:ext>
                </a:extLst>
              </a:tr>
              <a:tr h="321310">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6</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9</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0"/>
                        </a:spcAft>
                      </a:pPr>
                      <a:r>
                        <a:rPr lang="de-DE" sz="1800"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pPr>
                      <a:endParaRPr lang="de-DE" sz="110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pPr>
                      <a:endParaRPr lang="de-DE" sz="1100" dirty="0">
                        <a:effectLst/>
                        <a:latin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3784588513"/>
                  </a:ext>
                </a:extLst>
              </a:tr>
            </a:tbl>
          </a:graphicData>
        </a:graphic>
      </p:graphicFrame>
      <p:sp>
        <p:nvSpPr>
          <p:cNvPr id="11" name="Rectangle 2">
            <a:extLst>
              <a:ext uri="{FF2B5EF4-FFF2-40B4-BE49-F238E27FC236}">
                <a16:creationId xmlns:a16="http://schemas.microsoft.com/office/drawing/2014/main" id="{C3561E43-514B-417A-AC30-35B42A0B67EF}"/>
              </a:ext>
            </a:extLst>
          </p:cNvPr>
          <p:cNvSpPr>
            <a:spLocks noChangeArrowheads="1"/>
          </p:cNvSpPr>
          <p:nvPr/>
        </p:nvSpPr>
        <p:spPr bwMode="auto">
          <a:xfrm>
            <a:off x="2405700" y="30403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2" name="Textfeld 11">
            <a:extLst>
              <a:ext uri="{FF2B5EF4-FFF2-40B4-BE49-F238E27FC236}">
                <a16:creationId xmlns:a16="http://schemas.microsoft.com/office/drawing/2014/main" id="{CD836A4C-EA2B-4B18-8777-907E3B7E77C0}"/>
              </a:ext>
            </a:extLst>
          </p:cNvPr>
          <p:cNvSpPr txBox="1"/>
          <p:nvPr/>
        </p:nvSpPr>
        <p:spPr>
          <a:xfrm>
            <a:off x="876937" y="2785929"/>
            <a:ext cx="2114091" cy="338554"/>
          </a:xfrm>
          <a:prstGeom prst="rect">
            <a:avLst/>
          </a:prstGeom>
          <a:noFill/>
        </p:spPr>
        <p:txBody>
          <a:bodyPr wrap="square" rtlCol="0">
            <a:spAutoFit/>
          </a:bodyPr>
          <a:lstStyle/>
          <a:p>
            <a:r>
              <a:rPr lang="de-DE" sz="1600" b="1" dirty="0">
                <a:solidFill>
                  <a:schemeClr val="bg1"/>
                </a:solidFill>
              </a:rPr>
              <a:t>Sudoku</a:t>
            </a:r>
          </a:p>
        </p:txBody>
      </p:sp>
      <p:sp>
        <p:nvSpPr>
          <p:cNvPr id="13" name="Textfeld 12">
            <a:extLst>
              <a:ext uri="{FF2B5EF4-FFF2-40B4-BE49-F238E27FC236}">
                <a16:creationId xmlns:a16="http://schemas.microsoft.com/office/drawing/2014/main" id="{1BBCB1F9-EA21-4CCF-9DD3-2A2B6E46E73D}"/>
              </a:ext>
            </a:extLst>
          </p:cNvPr>
          <p:cNvSpPr txBox="1"/>
          <p:nvPr/>
        </p:nvSpPr>
        <p:spPr>
          <a:xfrm>
            <a:off x="4768553" y="3586055"/>
            <a:ext cx="4888194" cy="1815882"/>
          </a:xfrm>
          <a:prstGeom prst="rect">
            <a:avLst/>
          </a:prstGeom>
          <a:noFill/>
        </p:spPr>
        <p:txBody>
          <a:bodyPr wrap="square" rtlCol="0">
            <a:spAutoFit/>
          </a:bodyPr>
          <a:lstStyle/>
          <a:p>
            <a:r>
              <a:rPr lang="de-DE" sz="1400" dirty="0">
                <a:solidFill>
                  <a:schemeClr val="bg1"/>
                </a:solidFill>
              </a:rPr>
              <a:t>Zwei Karawanen treffen in der Wüste aufeinander. Da sagt der eine Karawanenführer zum anderen: "Wenn du mir ein Kamel abgibst, dann haben wir gleichviele.“</a:t>
            </a:r>
          </a:p>
          <a:p>
            <a:r>
              <a:rPr lang="de-DE" sz="1400" dirty="0">
                <a:solidFill>
                  <a:schemeClr val="bg1"/>
                </a:solidFill>
              </a:rPr>
              <a:t>Da erwidert der andere: "Wenn du mir ein Kamel abgibst, dann habe ich doppelt so viele wie du." </a:t>
            </a:r>
            <a:br>
              <a:rPr lang="de-DE" sz="1400" dirty="0">
                <a:solidFill>
                  <a:schemeClr val="bg1"/>
                </a:solidFill>
              </a:rPr>
            </a:br>
            <a:r>
              <a:rPr lang="de-DE" sz="1400" dirty="0">
                <a:solidFill>
                  <a:schemeClr val="bg1"/>
                </a:solidFill>
              </a:rPr>
              <a:t/>
            </a:r>
            <a:br>
              <a:rPr lang="de-DE" sz="1400" dirty="0">
                <a:solidFill>
                  <a:schemeClr val="bg1"/>
                </a:solidFill>
              </a:rPr>
            </a:br>
            <a:r>
              <a:rPr lang="de-DE" sz="1400" dirty="0">
                <a:solidFill>
                  <a:schemeClr val="bg1"/>
                </a:solidFill>
              </a:rPr>
              <a:t>Wie viele Kamele haben die beiden Karawanen? </a:t>
            </a:r>
          </a:p>
        </p:txBody>
      </p:sp>
      <p:sp>
        <p:nvSpPr>
          <p:cNvPr id="14" name="Textfeld 13">
            <a:extLst>
              <a:ext uri="{FF2B5EF4-FFF2-40B4-BE49-F238E27FC236}">
                <a16:creationId xmlns:a16="http://schemas.microsoft.com/office/drawing/2014/main" id="{CC0066CA-6978-444C-A952-5D67870B3012}"/>
              </a:ext>
            </a:extLst>
          </p:cNvPr>
          <p:cNvSpPr txBox="1"/>
          <p:nvPr/>
        </p:nvSpPr>
        <p:spPr>
          <a:xfrm rot="10800000">
            <a:off x="9500812" y="5394490"/>
            <a:ext cx="1743343" cy="984885"/>
          </a:xfrm>
          <a:prstGeom prst="rect">
            <a:avLst/>
          </a:prstGeom>
          <a:noFill/>
        </p:spPr>
        <p:txBody>
          <a:bodyPr wrap="square" rtlCol="0">
            <a:spAutoFit/>
          </a:bodyPr>
          <a:lstStyle/>
          <a:p>
            <a:r>
              <a:rPr lang="de-DE" sz="1100" b="1" dirty="0"/>
              <a:t>Lösungen</a:t>
            </a:r>
          </a:p>
          <a:p>
            <a:r>
              <a:rPr lang="de-DE" sz="900" dirty="0"/>
              <a:t>5 und 7</a:t>
            </a:r>
          </a:p>
          <a:p>
            <a:r>
              <a:rPr lang="de-DE" sz="900" dirty="0"/>
              <a:t>3, 8 – 24, 28</a:t>
            </a:r>
          </a:p>
          <a:p>
            <a:r>
              <a:rPr lang="de-DE" sz="900" dirty="0"/>
              <a:t>Nasenbär, Schwalbe, Ringelnatter </a:t>
            </a:r>
          </a:p>
          <a:p>
            <a:r>
              <a:rPr lang="de-DE" sz="1100" dirty="0"/>
              <a:t> </a:t>
            </a:r>
          </a:p>
        </p:txBody>
      </p:sp>
    </p:spTree>
    <p:extLst>
      <p:ext uri="{BB962C8B-B14F-4D97-AF65-F5344CB8AC3E}">
        <p14:creationId xmlns:p14="http://schemas.microsoft.com/office/powerpoint/2010/main" val="3102246610"/>
      </p:ext>
    </p:extLst>
  </p:cSld>
  <p:clrMapOvr>
    <a:masterClrMapping/>
  </p:clrMapOvr>
  <p:transition spd="slow" advClick="0" advTm="90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heel(1)">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7369A7-F52B-4BDF-9115-DF83B567F62A}"/>
              </a:ext>
            </a:extLst>
          </p:cNvPr>
          <p:cNvSpPr txBox="1"/>
          <p:nvPr/>
        </p:nvSpPr>
        <p:spPr>
          <a:xfrm>
            <a:off x="1006679" y="536895"/>
            <a:ext cx="4110605" cy="530915"/>
          </a:xfrm>
          <a:prstGeom prst="rect">
            <a:avLst/>
          </a:prstGeom>
          <a:noFill/>
        </p:spPr>
        <p:txBody>
          <a:bodyPr wrap="square" rtlCol="0">
            <a:spAutoFit/>
          </a:bodyPr>
          <a:lstStyle/>
          <a:p>
            <a:r>
              <a:rPr lang="de-DE" dirty="0"/>
              <a:t>Unterhaltsame Größenangaben</a:t>
            </a:r>
          </a:p>
          <a:p>
            <a:r>
              <a:rPr lang="de-DE" sz="1050" dirty="0"/>
              <a:t>nach Marcus </a:t>
            </a:r>
            <a:r>
              <a:rPr lang="de-DE" sz="1050" dirty="0" err="1"/>
              <a:t>Weeks</a:t>
            </a:r>
            <a:endParaRPr lang="de-DE" sz="1050" dirty="0"/>
          </a:p>
        </p:txBody>
      </p:sp>
      <p:sp>
        <p:nvSpPr>
          <p:cNvPr id="3" name="Textfeld 2">
            <a:extLst>
              <a:ext uri="{FF2B5EF4-FFF2-40B4-BE49-F238E27FC236}">
                <a16:creationId xmlns:a16="http://schemas.microsoft.com/office/drawing/2014/main" id="{C1C82001-7904-496E-AB72-84B1A0BBF818}"/>
              </a:ext>
            </a:extLst>
          </p:cNvPr>
          <p:cNvSpPr txBox="1"/>
          <p:nvPr/>
        </p:nvSpPr>
        <p:spPr>
          <a:xfrm>
            <a:off x="914399" y="1484851"/>
            <a:ext cx="4723003" cy="954107"/>
          </a:xfrm>
          <a:prstGeom prst="rect">
            <a:avLst/>
          </a:prstGeom>
          <a:noFill/>
        </p:spPr>
        <p:txBody>
          <a:bodyPr wrap="square" rtlCol="0">
            <a:spAutoFit/>
          </a:bodyPr>
          <a:lstStyle/>
          <a:p>
            <a:r>
              <a:rPr lang="de-DE" sz="1400" dirty="0">
                <a:solidFill>
                  <a:schemeClr val="bg1"/>
                </a:solidFill>
              </a:rPr>
              <a:t>Der </a:t>
            </a:r>
            <a:r>
              <a:rPr lang="de-DE" sz="1400" b="1" dirty="0">
                <a:solidFill>
                  <a:schemeClr val="bg1"/>
                </a:solidFill>
              </a:rPr>
              <a:t>Mount Everest </a:t>
            </a:r>
            <a:r>
              <a:rPr lang="de-DE" sz="1400" dirty="0">
                <a:solidFill>
                  <a:schemeClr val="bg1"/>
                </a:solidFill>
              </a:rPr>
              <a:t>hat eine Höhe von 8 848m,</a:t>
            </a:r>
          </a:p>
          <a:p>
            <a:r>
              <a:rPr lang="de-DE" sz="1400" dirty="0">
                <a:solidFill>
                  <a:schemeClr val="bg1"/>
                </a:solidFill>
              </a:rPr>
              <a:t>das entspricht der Höhe von 28 Eiffeltürmen oder der Höhe von 177 Monsieur Gustave Eiffel (1,83 m), dem Erbauer des Eiffelturms.</a:t>
            </a:r>
          </a:p>
        </p:txBody>
      </p:sp>
      <p:sp>
        <p:nvSpPr>
          <p:cNvPr id="4" name="Textfeld 3">
            <a:extLst>
              <a:ext uri="{FF2B5EF4-FFF2-40B4-BE49-F238E27FC236}">
                <a16:creationId xmlns:a16="http://schemas.microsoft.com/office/drawing/2014/main" id="{DB8AEA1C-B404-49E5-A945-7CB208D076B3}"/>
              </a:ext>
            </a:extLst>
          </p:cNvPr>
          <p:cNvSpPr txBox="1"/>
          <p:nvPr/>
        </p:nvSpPr>
        <p:spPr>
          <a:xfrm>
            <a:off x="960538" y="2951946"/>
            <a:ext cx="4630723" cy="954107"/>
          </a:xfrm>
          <a:prstGeom prst="rect">
            <a:avLst/>
          </a:prstGeom>
          <a:noFill/>
        </p:spPr>
        <p:txBody>
          <a:bodyPr wrap="square" rtlCol="0">
            <a:spAutoFit/>
          </a:bodyPr>
          <a:lstStyle/>
          <a:p>
            <a:r>
              <a:rPr lang="de-DE" sz="1400" dirty="0">
                <a:solidFill>
                  <a:schemeClr val="bg1"/>
                </a:solidFill>
              </a:rPr>
              <a:t>Ein </a:t>
            </a:r>
            <a:r>
              <a:rPr lang="de-DE" sz="1400" b="1" dirty="0">
                <a:solidFill>
                  <a:schemeClr val="bg1"/>
                </a:solidFill>
              </a:rPr>
              <a:t>Elefant</a:t>
            </a:r>
            <a:r>
              <a:rPr lang="de-DE" sz="1400" dirty="0">
                <a:solidFill>
                  <a:schemeClr val="bg1"/>
                </a:solidFill>
              </a:rPr>
              <a:t> wiegt soviel wie 75 „Otto Normalverbraucher“, ein </a:t>
            </a:r>
            <a:r>
              <a:rPr lang="de-DE" sz="1400" b="1" dirty="0">
                <a:solidFill>
                  <a:schemeClr val="bg1"/>
                </a:solidFill>
              </a:rPr>
              <a:t>Blauwal</a:t>
            </a:r>
            <a:r>
              <a:rPr lang="de-DE" sz="1400" dirty="0">
                <a:solidFill>
                  <a:schemeClr val="bg1"/>
                </a:solidFill>
              </a:rPr>
              <a:t> wiegt soviel wie 25 Elefanten, also soviel wie 1875 „Otto Normalverbraucher.</a:t>
            </a:r>
          </a:p>
        </p:txBody>
      </p:sp>
      <p:sp>
        <p:nvSpPr>
          <p:cNvPr id="5" name="Textfeld 4">
            <a:extLst>
              <a:ext uri="{FF2B5EF4-FFF2-40B4-BE49-F238E27FC236}">
                <a16:creationId xmlns:a16="http://schemas.microsoft.com/office/drawing/2014/main" id="{2665A7AE-064F-47C5-806B-EA2170B78B7E}"/>
              </a:ext>
            </a:extLst>
          </p:cNvPr>
          <p:cNvSpPr txBox="1"/>
          <p:nvPr/>
        </p:nvSpPr>
        <p:spPr>
          <a:xfrm>
            <a:off x="914399" y="4419041"/>
            <a:ext cx="4026715" cy="523220"/>
          </a:xfrm>
          <a:prstGeom prst="rect">
            <a:avLst/>
          </a:prstGeom>
          <a:noFill/>
        </p:spPr>
        <p:txBody>
          <a:bodyPr wrap="square" rtlCol="0">
            <a:spAutoFit/>
          </a:bodyPr>
          <a:lstStyle/>
          <a:p>
            <a:r>
              <a:rPr lang="de-DE" sz="1400" dirty="0">
                <a:solidFill>
                  <a:schemeClr val="bg1"/>
                </a:solidFill>
              </a:rPr>
              <a:t>In einen Container passen 21,5 britische Telefonzellen, </a:t>
            </a:r>
          </a:p>
        </p:txBody>
      </p:sp>
    </p:spTree>
    <p:extLst>
      <p:ext uri="{BB962C8B-B14F-4D97-AF65-F5344CB8AC3E}">
        <p14:creationId xmlns:p14="http://schemas.microsoft.com/office/powerpoint/2010/main" val="2129819018"/>
      </p:ext>
    </p:extLst>
  </p:cSld>
  <p:clrMapOvr>
    <a:masterClrMapping/>
  </p:clrMapOvr>
  <p:transition spd="slow" advClick="0" advTm="50000">
    <p:randomBar dir="vert"/>
  </p:transition>
  <p:timing>
    <p:tnLst>
      <p:par>
        <p:cTn id="1" dur="indefinite" restart="never" nodeType="tmRoot"/>
      </p:par>
    </p:tnLst>
  </p:timing>
</p:sld>
</file>

<file path=ppt/theme/theme1.xml><?xml version="1.0" encoding="utf-8"?>
<a:theme xmlns:a="http://schemas.openxmlformats.org/drawingml/2006/main" name="Segment">
  <a:themeElements>
    <a:clrScheme name="Segmen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0</TotalTime>
  <Words>933</Words>
  <Application>Microsoft Office PowerPoint</Application>
  <PresentationFormat>Breitbild</PresentationFormat>
  <Paragraphs>127</Paragraphs>
  <Slides>8</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8</vt:i4>
      </vt:variant>
    </vt:vector>
  </HeadingPairs>
  <TitlesOfParts>
    <vt:vector size="15" baseType="lpstr">
      <vt:lpstr>Arial</vt:lpstr>
      <vt:lpstr>Bauhaus 93</vt:lpstr>
      <vt:lpstr>Calibri</vt:lpstr>
      <vt:lpstr>Century Gothic</vt:lpstr>
      <vt:lpstr>Times New Roman</vt:lpstr>
      <vt:lpstr>Wingdings 3</vt:lpstr>
      <vt:lpstr>Segment</vt:lpstr>
      <vt:lpstr>Fachschaft  Mathematik</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Fachschaft  Mathematik</dc:title>
  <dc:creator>Marga Cochu</dc:creator>
  <cp:lastModifiedBy>Slawomir Siewior</cp:lastModifiedBy>
  <cp:revision>63</cp:revision>
  <dcterms:created xsi:type="dcterms:W3CDTF">2019-04-08T11:15:02Z</dcterms:created>
  <dcterms:modified xsi:type="dcterms:W3CDTF">2019-05-08T10:16:55Z</dcterms:modified>
</cp:coreProperties>
</file>